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0" r:id="rId1"/>
    <p:sldMasterId id="2147483662" r:id="rId2"/>
  </p:sldMasterIdLst>
  <p:notesMasterIdLst>
    <p:notesMasterId r:id="rId27"/>
  </p:notesMasterIdLst>
  <p:sldIdLst>
    <p:sldId id="282" r:id="rId3"/>
    <p:sldId id="257" r:id="rId4"/>
    <p:sldId id="258" r:id="rId5"/>
    <p:sldId id="259" r:id="rId6"/>
    <p:sldId id="260" r:id="rId7"/>
    <p:sldId id="283" r:id="rId8"/>
    <p:sldId id="262" r:id="rId9"/>
    <p:sldId id="263" r:id="rId10"/>
    <p:sldId id="264" r:id="rId11"/>
    <p:sldId id="265" r:id="rId12"/>
    <p:sldId id="266" r:id="rId13"/>
    <p:sldId id="267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12192000"/>
  <p:embeddedFontLst>
    <p:embeddedFont>
      <p:font typeface="Figtree SemiBold" panose="020B0604020202020204" charset="0"/>
      <p:regular r:id="rId28"/>
      <p:bold r:id="rId29"/>
      <p:italic r:id="rId30"/>
      <p:boldItalic r:id="rId31"/>
    </p:embeddedFont>
    <p:embeddedFont>
      <p:font typeface="Figtree" panose="020B0604020202020204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Montserrat Ultra-Bold" panose="020B0604020202020204" charset="0"/>
      <p:regular r:id="rId40"/>
    </p:embeddedFont>
    <p:embeddedFont>
      <p:font typeface="Century Gothic" panose="020B0502020202020204" pitchFamily="34" charset="0"/>
      <p:regular r:id="rId41"/>
      <p:bold r:id="rId42"/>
      <p:italic r:id="rId43"/>
      <p:boldItalic r:id="rId44"/>
    </p:embeddedFont>
    <p:embeddedFont>
      <p:font typeface="Arial Black" panose="020B0A04020102020204" pitchFamily="34" charset="0"/>
      <p:bold r:id="rId45"/>
    </p:embeddedFont>
    <p:embeddedFont>
      <p:font typeface="Wingdings 3" panose="05040102010807070707" pitchFamily="18" charset="2"/>
      <p:regular r:id="rId46"/>
    </p:embeddedFont>
    <p:embeddedFont>
      <p:font typeface="Eras Bold ITC" panose="020B0907030504020204" pitchFamily="34" charset="0"/>
      <p:regular r:id="rId47"/>
    </p:embeddedFont>
    <p:embeddedFont>
      <p:font typeface="Montserrat Bold" panose="020B0604020202020204" charset="0"/>
      <p:regular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9" roundtripDataSignature="AMtx7mjm4RK8qqeUfXZ9yiVSuDoeJ+Gt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A8DF"/>
    <a:srgbClr val="003CB4"/>
    <a:srgbClr val="00339A"/>
    <a:srgbClr val="0049DA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jp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914400"/>
            <a:ext cx="4572225" cy="4572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5791200"/>
            <a:ext cx="5486400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5" name="Google Shape;145;p1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9" name="Google Shape;159;p1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2" name="Google Shape;202;p1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5" name="Google Shape;185;p1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6" name="Google Shape;226;p1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4" name="Google Shape;244;p1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2" name="Google Shape;262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8" name="Google Shape;278;p1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1" name="Google Shape;301;p2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</a:rPr>
              <a:t>הגדלת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כמות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הנסיינים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</a:rPr>
              <a:t>כלי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עזר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למיפוי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קוגנטיבי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302" name="Google Shape;302;p2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4" name="Google Shape;314;p2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" name="Google Shape;28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5" name="Google Shape;345;p2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3" name="Google Shape;363;p2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זיהוי אנשים מוכרים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להתקשר לשלמה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מייל לאייל- לכתב את מרסלה וענת. דרישות למחשב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364" name="Google Shape;364;p2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5" name="Google Shape;395;p2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Acquiring hardware.</a:t>
            </a:r>
            <a:endParaRPr lang="en-US" sz="14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Utilizing Oculus Quest 2.</a:t>
            </a:r>
            <a:endParaRPr lang="en-US" sz="14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Unity game engine.</a:t>
            </a:r>
            <a:endParaRPr lang="en-US" sz="14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C# language.</a:t>
            </a:r>
            <a:endParaRPr lang="en-US" sz="14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" name="Google Shape;75;p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5976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" name="Google Shape;88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3" name="Google Shape;103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7" name="Google Shape;117;p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" name="Google Shape;131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0283"/>
            <a:ext cx="5181600" cy="9800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4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7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8471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287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9600" y="183092"/>
            <a:ext cx="1371600" cy="39010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83092"/>
            <a:ext cx="4013200" cy="39010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79367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27351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0723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161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47559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5575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7899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007956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19293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98314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808836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229968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207806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0110888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740950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9385417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809614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161946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92384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1860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542" y="2937934"/>
            <a:ext cx="5181600" cy="908050"/>
          </a:xfrm>
        </p:spPr>
        <p:txBody>
          <a:bodyPr anchor="t"/>
          <a:lstStyle>
            <a:lvl1pPr algn="l">
              <a:defRPr sz="2667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542" y="1937809"/>
            <a:ext cx="5181600" cy="1000125"/>
          </a:xfrm>
        </p:spPr>
        <p:txBody>
          <a:bodyPr anchor="b"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8893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204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449917"/>
            <a:ext cx="2693459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6684" y="1023409"/>
            <a:ext cx="269451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6684" y="1449917"/>
            <a:ext cx="2694517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2791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1892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1608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82033"/>
            <a:ext cx="2005542" cy="774700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3367" y="182034"/>
            <a:ext cx="3407833" cy="3902075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956734"/>
            <a:ext cx="2005542" cy="31273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4734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859" y="3200400"/>
            <a:ext cx="3657600" cy="377825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859" y="408517"/>
            <a:ext cx="3657600" cy="2743200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859" y="3578225"/>
            <a:ext cx="3657600" cy="5365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7766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630">
              <a:buClrTx/>
            </a:pPr>
            <a:fld id="{1D8BD707-D9CF-40AE-B4C6-C98DA3205C09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9/21/2024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63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630">
              <a:buClrTx/>
            </a:pPr>
            <a:fld id="{B6F15528-21DE-4FAA-801E-634DDDAF4B2B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rPr>
              <a:pPr defTabSz="60963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79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ctr" defTabSz="609630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60963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325" indent="-190510" algn="l" defTabSz="609630" rtl="0" eaLnBrk="1" latinLnBrk="0" hangingPunct="1">
        <a:spcBef>
          <a:spcPct val="20000"/>
        </a:spcBef>
        <a:buFont typeface="Arial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spcBef>
          <a:spcPct val="20000"/>
        </a:spcBef>
        <a:buFont typeface="Arial" pitchFamily="34" charset="0"/>
        <a:buChar char="–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spcBef>
          <a:spcPct val="20000"/>
        </a:spcBef>
        <a:buFont typeface="Arial" pitchFamily="34" charset="0"/>
        <a:buChar char="»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9647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5.svg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9.sv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9.jp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7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JU-ZP3UHfZO-V-BqnT-YZ50gLB74y_y7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3896">
              <a:srgbClr val="7BA8DF"/>
            </a:gs>
            <a:gs pos="16000">
              <a:srgbClr val="4F9DDB">
                <a:alpha val="100000"/>
              </a:srgbClr>
            </a:gs>
            <a:gs pos="93000">
              <a:srgbClr val="0D4E8A">
                <a:alpha val="100000"/>
              </a:srgbClr>
            </a:gs>
            <a:gs pos="31000">
              <a:schemeClr val="tx2">
                <a:lumMod val="20000"/>
                <a:lumOff val="80000"/>
              </a:schemeClr>
            </a:gs>
            <a:gs pos="100000">
              <a:schemeClr val="tx2">
                <a:lumMod val="20000"/>
                <a:lumOff val="80000"/>
              </a:schemeClr>
            </a:gs>
            <a:gs pos="53000">
              <a:schemeClr val="tx2">
                <a:lumMod val="40000"/>
                <a:lumOff val="60000"/>
              </a:scheme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69699" y="1895481"/>
            <a:ext cx="4600207" cy="6126183"/>
          </a:xfrm>
          <a:custGeom>
            <a:avLst/>
            <a:gdLst/>
            <a:ahLst/>
            <a:cxnLst/>
            <a:rect l="l" t="t" r="r" b="b"/>
            <a:pathLst>
              <a:path w="6900310" h="9189275">
                <a:moveTo>
                  <a:pt x="0" y="0"/>
                </a:moveTo>
                <a:lnTo>
                  <a:pt x="6900311" y="0"/>
                </a:lnTo>
                <a:lnTo>
                  <a:pt x="6900311" y="9189276"/>
                </a:lnTo>
                <a:lnTo>
                  <a:pt x="0" y="91892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49381" y="-110836"/>
            <a:ext cx="5986672" cy="623904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1ACFF">
                    <a:alpha val="100000"/>
                  </a:srgbClr>
                </a:gs>
                <a:gs pos="50000">
                  <a:srgbClr val="1F5284">
                    <a:alpha val="100000"/>
                  </a:srgbClr>
                </a:gs>
                <a:gs pos="100000">
                  <a:srgbClr val="57AEF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  <a:buClrTx/>
              </a:pPr>
              <a:endParaRPr sz="12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22073" y="181619"/>
            <a:ext cx="5018628" cy="5481261"/>
            <a:chOff x="0" y="0"/>
            <a:chExt cx="772435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72435" cy="812800"/>
            </a:xfrm>
            <a:custGeom>
              <a:avLst/>
              <a:gdLst/>
              <a:ahLst/>
              <a:cxnLst/>
              <a:rect l="l" t="t" r="r" b="b"/>
              <a:pathLst>
                <a:path w="772435" h="812800">
                  <a:moveTo>
                    <a:pt x="386218" y="0"/>
                  </a:moveTo>
                  <a:cubicBezTo>
                    <a:pt x="172916" y="0"/>
                    <a:pt x="0" y="181951"/>
                    <a:pt x="0" y="406400"/>
                  </a:cubicBezTo>
                  <a:cubicBezTo>
                    <a:pt x="0" y="630849"/>
                    <a:pt x="172916" y="812800"/>
                    <a:pt x="386218" y="812800"/>
                  </a:cubicBezTo>
                  <a:cubicBezTo>
                    <a:pt x="599520" y="812800"/>
                    <a:pt x="772435" y="630849"/>
                    <a:pt x="772435" y="406400"/>
                  </a:cubicBezTo>
                  <a:cubicBezTo>
                    <a:pt x="772435" y="181951"/>
                    <a:pt x="599520" y="0"/>
                    <a:pt x="386218" y="0"/>
                  </a:cubicBezTo>
                  <a:close/>
                </a:path>
              </a:pathLst>
            </a:cu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13000"/>
                        </a14:imgEffect>
                      </a14:imgLayer>
                    </a14:imgProps>
                  </a:ext>
                </a:extLst>
              </a:blip>
              <a:stretch>
                <a:fillRect l="-43466" r="-43466"/>
              </a:stretch>
            </a:blipFill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68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973238" y="5219697"/>
            <a:ext cx="1718223" cy="163830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DD4FF">
                    <a:alpha val="100000"/>
                  </a:srgbClr>
                </a:gs>
                <a:gs pos="50000">
                  <a:srgbClr val="1068B8">
                    <a:alpha val="100000"/>
                  </a:srgbClr>
                </a:gs>
                <a:gs pos="100000">
                  <a:srgbClr val="0858A6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  <a:buClrTx/>
              </a:pPr>
              <a:endParaRPr sz="1200" kern="120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 rot="-2887597" flipH="1">
            <a:off x="9174369" y="-1161633"/>
            <a:ext cx="3542943" cy="2755319"/>
          </a:xfrm>
          <a:custGeom>
            <a:avLst/>
            <a:gdLst/>
            <a:ahLst/>
            <a:cxnLst/>
            <a:rect l="l" t="t" r="r" b="b"/>
            <a:pathLst>
              <a:path w="5314414" h="4132979">
                <a:moveTo>
                  <a:pt x="5314414" y="0"/>
                </a:moveTo>
                <a:lnTo>
                  <a:pt x="0" y="0"/>
                </a:lnTo>
                <a:lnTo>
                  <a:pt x="0" y="4132978"/>
                </a:lnTo>
                <a:lnTo>
                  <a:pt x="5314414" y="4132978"/>
                </a:lnTo>
                <a:lnTo>
                  <a:pt x="531441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506200" y="2518172"/>
            <a:ext cx="334369" cy="336045"/>
          </a:xfrm>
          <a:custGeom>
            <a:avLst/>
            <a:gdLst/>
            <a:ahLst/>
            <a:cxnLst/>
            <a:rect l="l" t="t" r="r" b="b"/>
            <a:pathLst>
              <a:path w="501554" h="504067">
                <a:moveTo>
                  <a:pt x="0" y="0"/>
                </a:moveTo>
                <a:lnTo>
                  <a:pt x="501554" y="0"/>
                </a:lnTo>
                <a:lnTo>
                  <a:pt x="501554" y="504067"/>
                </a:lnTo>
                <a:lnTo>
                  <a:pt x="0" y="50406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48000"/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322020" y="2333069"/>
            <a:ext cx="184181" cy="185103"/>
          </a:xfrm>
          <a:custGeom>
            <a:avLst/>
            <a:gdLst/>
            <a:ahLst/>
            <a:cxnLst/>
            <a:rect l="l" t="t" r="r" b="b"/>
            <a:pathLst>
              <a:path w="276271" h="277655">
                <a:moveTo>
                  <a:pt x="0" y="0"/>
                </a:moveTo>
                <a:lnTo>
                  <a:pt x="276271" y="0"/>
                </a:lnTo>
                <a:lnTo>
                  <a:pt x="276271" y="277655"/>
                </a:lnTo>
                <a:lnTo>
                  <a:pt x="0" y="27765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48000"/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4856207" y="1369434"/>
            <a:ext cx="1425599" cy="1085237"/>
          </a:xfrm>
          <a:custGeom>
            <a:avLst/>
            <a:gdLst/>
            <a:ahLst/>
            <a:cxnLst/>
            <a:rect l="l" t="t" r="r" b="b"/>
            <a:pathLst>
              <a:path w="2138398" h="1627856">
                <a:moveTo>
                  <a:pt x="0" y="0"/>
                </a:moveTo>
                <a:lnTo>
                  <a:pt x="2138398" y="0"/>
                </a:lnTo>
                <a:lnTo>
                  <a:pt x="2138398" y="1627856"/>
                </a:lnTo>
                <a:lnTo>
                  <a:pt x="0" y="162785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9374386" y="5934098"/>
            <a:ext cx="184181" cy="185103"/>
          </a:xfrm>
          <a:custGeom>
            <a:avLst/>
            <a:gdLst/>
            <a:ahLst/>
            <a:cxnLst/>
            <a:rect l="l" t="t" r="r" b="b"/>
            <a:pathLst>
              <a:path w="276271" h="277655">
                <a:moveTo>
                  <a:pt x="0" y="0"/>
                </a:moveTo>
                <a:lnTo>
                  <a:pt x="276271" y="0"/>
                </a:lnTo>
                <a:lnTo>
                  <a:pt x="276271" y="277655"/>
                </a:lnTo>
                <a:lnTo>
                  <a:pt x="0" y="27765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48000"/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6863316" y="1895480"/>
            <a:ext cx="334369" cy="336045"/>
          </a:xfrm>
          <a:custGeom>
            <a:avLst/>
            <a:gdLst/>
            <a:ahLst/>
            <a:cxnLst/>
            <a:rect l="l" t="t" r="r" b="b"/>
            <a:pathLst>
              <a:path w="501554" h="504067">
                <a:moveTo>
                  <a:pt x="0" y="0"/>
                </a:moveTo>
                <a:lnTo>
                  <a:pt x="501554" y="0"/>
                </a:lnTo>
                <a:lnTo>
                  <a:pt x="501554" y="504067"/>
                </a:lnTo>
                <a:lnTo>
                  <a:pt x="0" y="50406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48000"/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9558567" y="5439929"/>
            <a:ext cx="316369" cy="317955"/>
          </a:xfrm>
          <a:custGeom>
            <a:avLst/>
            <a:gdLst/>
            <a:ahLst/>
            <a:cxnLst/>
            <a:rect l="l" t="t" r="r" b="b"/>
            <a:pathLst>
              <a:path w="474554" h="476932">
                <a:moveTo>
                  <a:pt x="0" y="0"/>
                </a:moveTo>
                <a:lnTo>
                  <a:pt x="474554" y="0"/>
                </a:lnTo>
                <a:lnTo>
                  <a:pt x="474554" y="476932"/>
                </a:lnTo>
                <a:lnTo>
                  <a:pt x="0" y="47693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48000"/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6319560" y="3328146"/>
            <a:ext cx="5521009" cy="1692771"/>
          </a:xfrm>
          <a:prstGeom prst="rect">
            <a:avLst/>
          </a:prstGeom>
          <a:effectLst>
            <a:glow rad="127000">
              <a:schemeClr val="bg1">
                <a:lumMod val="95000"/>
              </a:schemeClr>
            </a:glow>
            <a:outerShdw blurRad="50800" dist="50800" dir="5400000" sx="140000" sy="140000" algn="ctr" rotWithShape="0">
              <a:schemeClr val="tx2">
                <a:lumMod val="20000"/>
                <a:lumOff val="80000"/>
                <a:alpha val="69000"/>
              </a:schemeClr>
            </a:outerShdw>
            <a:softEdge rad="76200"/>
          </a:effectLst>
          <a:scene3d>
            <a:camera prst="orthographicFront"/>
            <a:lightRig rig="threePt" dir="t"/>
          </a:scene3d>
          <a:sp3d>
            <a:bevelB/>
          </a:sp3d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4416"/>
              </a:lnSpc>
              <a:buClrTx/>
            </a:pPr>
            <a:r>
              <a:rPr lang="en-US" sz="2133" b="1" kern="1200" dirty="0" smtClean="0">
                <a:solidFill>
                  <a:srgbClr val="D7ED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24-1-D-17</a:t>
            </a:r>
            <a:endParaRPr lang="en-US" sz="2133" b="1" kern="1200" dirty="0">
              <a:solidFill>
                <a:srgbClr val="D7EDFF"/>
              </a:solidFill>
              <a:latin typeface="Montserrat Ultra-Bold"/>
              <a:ea typeface="Montserrat Ultra-Bold"/>
              <a:cs typeface="Montserrat Ultra-Bold"/>
              <a:sym typeface="Montserrat Ultra-Bold"/>
            </a:endParaRPr>
          </a:p>
          <a:p>
            <a:pPr algn="ctr" defTabSz="609630">
              <a:lnSpc>
                <a:spcPts val="4416"/>
              </a:lnSpc>
              <a:buClrTx/>
            </a:pPr>
            <a:endParaRPr lang="en-US" sz="3680" b="1" kern="1200" dirty="0">
              <a:solidFill>
                <a:srgbClr val="D7EDFF"/>
              </a:solidFill>
              <a:latin typeface="Montserrat Ultra-Bold"/>
              <a:ea typeface="Montserrat Ultra-Bold"/>
              <a:cs typeface="Montserrat Ultra-Bold"/>
              <a:sym typeface="Montserrat Ultra-Bold"/>
            </a:endParaRPr>
          </a:p>
          <a:p>
            <a:pPr algn="ctr" defTabSz="609630">
              <a:lnSpc>
                <a:spcPts val="4416"/>
              </a:lnSpc>
              <a:buClrTx/>
            </a:pPr>
            <a:endParaRPr lang="en-US" sz="3680" b="1" kern="1200" dirty="0">
              <a:solidFill>
                <a:srgbClr val="D7EDFF"/>
              </a:solidFill>
              <a:latin typeface="Montserrat Ultra-Bold"/>
              <a:ea typeface="Montserrat Ultra-Bold"/>
              <a:cs typeface="Montserrat Ultra-Bold"/>
              <a:sym typeface="Montserrat Ultra-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6280297" y="4214239"/>
            <a:ext cx="5715057" cy="230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2893"/>
              </a:lnSpc>
              <a:buClrTx/>
            </a:pPr>
            <a:r>
              <a:rPr lang="en-US" sz="1600" b="1" kern="1200" spc="-41" dirty="0">
                <a:solidFill>
                  <a:srgbClr val="4F81BD">
                    <a:lumMod val="40000"/>
                    <a:lumOff val="60000"/>
                  </a:srgbClr>
                </a:solidFill>
                <a:latin typeface="Arial Black" panose="020B0A04020102020204" pitchFamily="34" charset="0"/>
                <a:ea typeface="Montserrat Bold"/>
                <a:cs typeface="Montserrat Bold"/>
                <a:sym typeface="Montserrat Bold"/>
              </a:rPr>
              <a:t>Advisors: Dr. Anat Dahan</a:t>
            </a:r>
          </a:p>
          <a:p>
            <a:pPr algn="ctr" defTabSz="609630">
              <a:lnSpc>
                <a:spcPts val="2893"/>
              </a:lnSpc>
              <a:buClrTx/>
            </a:pPr>
            <a:r>
              <a:rPr lang="en-US" sz="1600" b="1" kern="1200" spc="-41" dirty="0">
                <a:solidFill>
                  <a:srgbClr val="4F81BD">
                    <a:lumMod val="40000"/>
                    <a:lumOff val="60000"/>
                  </a:srgbClr>
                </a:solidFill>
                <a:latin typeface="Arial Black" panose="020B0A04020102020204" pitchFamily="34" charset="0"/>
                <a:ea typeface="Montserrat Bold"/>
                <a:cs typeface="Montserrat Bold"/>
                <a:sym typeface="Montserrat Bold"/>
              </a:rPr>
              <a:t> Dr. Marcela Viviana Karpuj</a:t>
            </a:r>
          </a:p>
          <a:p>
            <a:pPr algn="ctr" defTabSz="609630">
              <a:lnSpc>
                <a:spcPts val="2893"/>
              </a:lnSpc>
              <a:buClrTx/>
            </a:pPr>
            <a:endParaRPr lang="en-US" sz="1600" b="1" kern="1200" spc="-41" dirty="0">
              <a:solidFill>
                <a:srgbClr val="4F81BD">
                  <a:lumMod val="40000"/>
                  <a:lumOff val="60000"/>
                </a:srgbClr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ctr" defTabSz="609630">
              <a:lnSpc>
                <a:spcPts val="2893"/>
              </a:lnSpc>
              <a:buClrTx/>
            </a:pPr>
            <a:r>
              <a:rPr lang="en-US" sz="1600" b="1" kern="1200" spc="-41" dirty="0">
                <a:solidFill>
                  <a:srgbClr val="4F81BD">
                    <a:lumMod val="40000"/>
                    <a:lumOff val="60000"/>
                  </a:srgbClr>
                </a:solidFill>
                <a:latin typeface="Arial Black" panose="020B0A04020102020204" pitchFamily="34" charset="0"/>
                <a:ea typeface="Montserrat Bold"/>
                <a:cs typeface="Montserrat Bold"/>
                <a:sym typeface="Montserrat Bold"/>
              </a:rPr>
              <a:t>By: Aviv Ben Ezra</a:t>
            </a:r>
          </a:p>
          <a:p>
            <a:pPr algn="ctr" defTabSz="609630">
              <a:lnSpc>
                <a:spcPts val="2893"/>
              </a:lnSpc>
              <a:buClrTx/>
            </a:pPr>
            <a:r>
              <a:rPr lang="en-US" sz="1600" b="1" kern="1200" spc="-41" dirty="0">
                <a:solidFill>
                  <a:srgbClr val="4F81BD">
                    <a:lumMod val="40000"/>
                    <a:lumOff val="60000"/>
                  </a:srgbClr>
                </a:solidFill>
                <a:latin typeface="Arial Black" panose="020B0A04020102020204" pitchFamily="34" charset="0"/>
                <a:ea typeface="Montserrat Bold"/>
                <a:cs typeface="Montserrat Bold"/>
                <a:sym typeface="Montserrat Bold"/>
              </a:rPr>
              <a:t>Tali Azoulay</a:t>
            </a:r>
          </a:p>
          <a:p>
            <a:pPr algn="ctr" defTabSz="609630">
              <a:lnSpc>
                <a:spcPts val="3454"/>
              </a:lnSpc>
              <a:buClrTx/>
            </a:pPr>
            <a:endParaRPr lang="en-US" sz="2067" b="1" kern="1200" spc="-4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0" name="Freeform 20"/>
          <p:cNvSpPr/>
          <p:nvPr/>
        </p:nvSpPr>
        <p:spPr>
          <a:xfrm>
            <a:off x="-15875" y="6084217"/>
            <a:ext cx="3268839" cy="773783"/>
          </a:xfrm>
          <a:custGeom>
            <a:avLst/>
            <a:gdLst/>
            <a:ahLst/>
            <a:cxnLst/>
            <a:rect l="l" t="t" r="r" b="b"/>
            <a:pathLst>
              <a:path w="4903259" h="1160675">
                <a:moveTo>
                  <a:pt x="0" y="0"/>
                </a:moveTo>
                <a:lnTo>
                  <a:pt x="4903259" y="0"/>
                </a:lnTo>
                <a:lnTo>
                  <a:pt x="4903259" y="1160675"/>
                </a:lnTo>
                <a:lnTo>
                  <a:pt x="0" y="116067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21" name="TextBox 20"/>
          <p:cNvSpPr txBox="1"/>
          <p:nvPr/>
        </p:nvSpPr>
        <p:spPr>
          <a:xfrm>
            <a:off x="7049471" y="1563623"/>
            <a:ext cx="4972828" cy="2052870"/>
          </a:xfrm>
          <a:prstGeom prst="rect">
            <a:avLst/>
          </a:prstGeom>
          <a:noFill/>
          <a:effectLst>
            <a:outerShdw blurRad="50800" dist="50800" dir="4200000" algn="ctr" rotWithShape="0">
              <a:schemeClr val="bg1">
                <a:alpha val="92000"/>
              </a:schemeClr>
            </a:outerShdw>
          </a:effectLst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buClr>
                <a:srgbClr val="FFFFFF"/>
              </a:buClr>
              <a:buSzPts val="4800"/>
            </a:pPr>
            <a:r>
              <a:rPr lang="en-US" sz="4200" b="1" dirty="0">
                <a:solidFill>
                  <a:srgbClr val="003CB4">
                    <a:alpha val="88000"/>
                  </a:srgbClr>
                </a:solidFill>
                <a:effectLst>
                  <a:glow rad="63500">
                    <a:schemeClr val="bg1">
                      <a:alpha val="40000"/>
                    </a:schemeClr>
                  </a:glow>
                  <a:outerShdw blurRad="38100" dist="50800" dir="5400000" sx="44000" sy="44000" algn="ctr" rotWithShape="0">
                    <a:schemeClr val="accent5">
                      <a:alpha val="95000"/>
                    </a:schemeClr>
                  </a:outerShdw>
                  <a:reflection blurRad="76200" endPos="0" dir="5400000" sy="-100000" algn="bl" rotWithShape="0"/>
                </a:effectLst>
                <a:latin typeface="Eras Bold ITC" panose="020B0907030504020204" pitchFamily="34" charset="0"/>
                <a:ea typeface="Figtree SemiBold"/>
                <a:cs typeface="Figtree SemiBold"/>
                <a:sym typeface="Figtree SemiBold"/>
              </a:rPr>
              <a:t>Early Alzheimer’s </a:t>
            </a:r>
          </a:p>
          <a:p>
            <a:pPr lvl="0">
              <a:lnSpc>
                <a:spcPct val="90000"/>
              </a:lnSpc>
              <a:buClr>
                <a:srgbClr val="FFFFFF"/>
              </a:buClr>
              <a:buSzPts val="4800"/>
            </a:pPr>
            <a:r>
              <a:rPr lang="en-US" sz="4200" b="1" dirty="0">
                <a:solidFill>
                  <a:srgbClr val="003CB4">
                    <a:alpha val="88000"/>
                  </a:srgbClr>
                </a:solidFill>
                <a:effectLst>
                  <a:glow rad="63500">
                    <a:schemeClr val="bg1">
                      <a:alpha val="40000"/>
                    </a:schemeClr>
                  </a:glow>
                  <a:outerShdw blurRad="38100" dist="50800" dir="5400000" sx="44000" sy="44000" algn="ctr" rotWithShape="0">
                    <a:schemeClr val="accent5">
                      <a:alpha val="95000"/>
                    </a:schemeClr>
                  </a:outerShdw>
                  <a:reflection blurRad="76200" endPos="0" dir="5400000" sy="-100000" algn="bl" rotWithShape="0"/>
                </a:effectLst>
                <a:latin typeface="Eras Bold ITC" panose="020B0907030504020204" pitchFamily="34" charset="0"/>
                <a:ea typeface="Figtree SemiBold"/>
                <a:cs typeface="Figtree SemiBold"/>
                <a:sym typeface="Figtree SemiBold"/>
              </a:rPr>
              <a:t>Diagnosis Using VR</a:t>
            </a:r>
          </a:p>
          <a:p>
            <a:endParaRPr lang="en-US" dirty="0"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65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"/>
          <p:cNvSpPr/>
          <p:nvPr/>
        </p:nvSpPr>
        <p:spPr>
          <a:xfrm>
            <a:off x="4297680" y="2046418"/>
            <a:ext cx="6319520" cy="4166894"/>
          </a:xfrm>
          <a:custGeom>
            <a:avLst/>
            <a:gdLst/>
            <a:ahLst/>
            <a:cxnLst/>
            <a:rect l="l" t="t" r="r" b="b"/>
            <a:pathLst>
              <a:path w="6319520" h="4166894" extrusionOk="0">
                <a:moveTo>
                  <a:pt x="0" y="4166894"/>
                </a:moveTo>
                <a:lnTo>
                  <a:pt x="0" y="0"/>
                </a:lnTo>
                <a:lnTo>
                  <a:pt x="6319520" y="0"/>
                </a:lnTo>
                <a:lnTo>
                  <a:pt x="6319520" y="4166894"/>
                </a:lnTo>
                <a:lnTo>
                  <a:pt x="0" y="416689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Simulator Screen provides an interactive learning environment where users can practice picking up products using a laser ray.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Ensures users are prepared for the diagnostic game stages.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Users must successfully pick up a product, like a green apple, to progress to the next screen.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Emphasizes the importance of mastering this skill for the subsequent game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challenges</a:t>
            </a:r>
          </a:p>
          <a:p>
            <a:pPr lvl="0">
              <a:spcBef>
                <a:spcPts val="1200"/>
              </a:spcBef>
              <a:buSzPts val="1200"/>
            </a:pPr>
            <a:r>
              <a:rPr lang="en-US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instructions were modified based on observations of users interacting with the system for the first time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0"/>
          <p:cNvSpPr/>
          <p:nvPr/>
        </p:nvSpPr>
        <p:spPr>
          <a:xfrm>
            <a:off x="640080" y="1164617"/>
            <a:ext cx="10881360" cy="10672"/>
          </a:xfrm>
          <a:custGeom>
            <a:avLst/>
            <a:gdLst/>
            <a:ahLst/>
            <a:cxnLst/>
            <a:rect l="l" t="t" r="r" b="b"/>
            <a:pathLst>
              <a:path w="10881360" h="10672" extrusionOk="0">
                <a:moveTo>
                  <a:pt x="0" y="0"/>
                </a:moveTo>
                <a:lnTo>
                  <a:pt x="1088136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0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Simulator Screen: Immersive Diagnostic Game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0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0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139" name="Google Shape;139;p10"/>
          <p:cNvSpPr/>
          <p:nvPr/>
        </p:nvSpPr>
        <p:spPr>
          <a:xfrm>
            <a:off x="4297680" y="1481359"/>
            <a:ext cx="6246495" cy="565059"/>
          </a:xfrm>
          <a:custGeom>
            <a:avLst/>
            <a:gdLst/>
            <a:ahLst/>
            <a:cxnLst/>
            <a:rect l="l" t="t" r="r" b="b"/>
            <a:pathLst>
              <a:path w="6246495" h="565059" extrusionOk="0">
                <a:moveTo>
                  <a:pt x="0" y="565059"/>
                </a:moveTo>
                <a:lnTo>
                  <a:pt x="0" y="0"/>
                </a:lnTo>
                <a:lnTo>
                  <a:pt x="6246495" y="0"/>
                </a:lnTo>
                <a:lnTo>
                  <a:pt x="6246495" y="565059"/>
                </a:lnTo>
                <a:lnTo>
                  <a:pt x="0" y="56505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Interactive Learning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0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0891" y="1481359"/>
            <a:ext cx="3545367" cy="378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"/>
          <p:cNvSpPr/>
          <p:nvPr/>
        </p:nvSpPr>
        <p:spPr>
          <a:xfrm>
            <a:off x="640080" y="1164617"/>
            <a:ext cx="10881360" cy="10672"/>
          </a:xfrm>
          <a:custGeom>
            <a:avLst/>
            <a:gdLst/>
            <a:ahLst/>
            <a:cxnLst/>
            <a:rect l="l" t="t" r="r" b="b"/>
            <a:pathLst>
              <a:path w="10881360" h="10672" extrusionOk="0">
                <a:moveTo>
                  <a:pt x="0" y="0"/>
                </a:moveTo>
                <a:lnTo>
                  <a:pt x="1088136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1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2000" b="1" dirty="0"/>
              <a:t>Video Screen</a:t>
            </a:r>
          </a:p>
        </p:txBody>
      </p:sp>
      <p:sp>
        <p:nvSpPr>
          <p:cNvPr id="151" name="Google Shape;151;p11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1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153" name="Google Shape;153;p11"/>
          <p:cNvSpPr/>
          <p:nvPr/>
        </p:nvSpPr>
        <p:spPr>
          <a:xfrm>
            <a:off x="4537826" y="1394893"/>
            <a:ext cx="6246495" cy="565059"/>
          </a:xfrm>
          <a:custGeom>
            <a:avLst/>
            <a:gdLst/>
            <a:ahLst/>
            <a:cxnLst/>
            <a:rect l="l" t="t" r="r" b="b"/>
            <a:pathLst>
              <a:path w="6246495" h="565059" extrusionOk="0">
                <a:moveTo>
                  <a:pt x="0" y="565059"/>
                </a:moveTo>
                <a:lnTo>
                  <a:pt x="0" y="0"/>
                </a:lnTo>
                <a:lnTo>
                  <a:pt x="6246495" y="0"/>
                </a:lnTo>
                <a:lnTo>
                  <a:pt x="6246495" y="565059"/>
                </a:lnTo>
                <a:lnTo>
                  <a:pt x="0" y="56505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1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Replicate the route to the presented product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1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11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1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" name="image4.jp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88846" y="1394893"/>
            <a:ext cx="3789189" cy="3500380"/>
          </a:xfrm>
          <a:prstGeom prst="rect">
            <a:avLst/>
          </a:prstGeom>
          <a:ln/>
        </p:spPr>
      </p:pic>
      <p:sp>
        <p:nvSpPr>
          <p:cNvPr id="3" name="TextBox 2"/>
          <p:cNvSpPr txBox="1"/>
          <p:nvPr/>
        </p:nvSpPr>
        <p:spPr>
          <a:xfrm>
            <a:off x="4445463" y="1940529"/>
            <a:ext cx="53081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short movies are recorded from a first-person perspective. In each movie, a product is marked, and the player must pick up that product or one from the same group to start the next navigation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After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picking up the correct product, the player is teleported to the next navigation area.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/>
          <p:cNvSpPr/>
          <p:nvPr/>
        </p:nvSpPr>
        <p:spPr>
          <a:xfrm>
            <a:off x="4297680" y="2046418"/>
            <a:ext cx="6319520" cy="4166894"/>
          </a:xfrm>
          <a:custGeom>
            <a:avLst/>
            <a:gdLst/>
            <a:ahLst/>
            <a:cxnLst/>
            <a:rect l="l" t="t" r="r" b="b"/>
            <a:pathLst>
              <a:path w="6319520" h="4166894" extrusionOk="0">
                <a:moveTo>
                  <a:pt x="0" y="4166894"/>
                </a:moveTo>
                <a:lnTo>
                  <a:pt x="0" y="0"/>
                </a:lnTo>
                <a:lnTo>
                  <a:pt x="6319520" y="0"/>
                </a:lnTo>
                <a:lnTo>
                  <a:pt x="6319520" y="4166894"/>
                </a:lnTo>
                <a:lnTo>
                  <a:pt x="0" y="416689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If the player struggles to find a product, a 'Not Found' screen appears, freezing movement until acknowledgment.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user is then teleported to the next area to continue the navigation process.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This feature helps address cognitive challenges by providing feedback and guiding the user through the game.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2"/>
          <p:cNvSpPr/>
          <p:nvPr/>
        </p:nvSpPr>
        <p:spPr>
          <a:xfrm>
            <a:off x="640080" y="1164617"/>
            <a:ext cx="10881360" cy="10672"/>
          </a:xfrm>
          <a:custGeom>
            <a:avLst/>
            <a:gdLst/>
            <a:ahLst/>
            <a:cxnLst/>
            <a:rect l="l" t="t" r="r" b="b"/>
            <a:pathLst>
              <a:path w="10881360" h="10672" extrusionOk="0">
                <a:moveTo>
                  <a:pt x="0" y="0"/>
                </a:moveTo>
                <a:lnTo>
                  <a:pt x="1088136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2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 Finding Screen: Addressing Cognitive Challenges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2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2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167" name="Google Shape;167;p12"/>
          <p:cNvSpPr/>
          <p:nvPr/>
        </p:nvSpPr>
        <p:spPr>
          <a:xfrm>
            <a:off x="4297680" y="1481359"/>
            <a:ext cx="6246495" cy="565059"/>
          </a:xfrm>
          <a:custGeom>
            <a:avLst/>
            <a:gdLst/>
            <a:ahLst/>
            <a:cxnLst/>
            <a:rect l="l" t="t" r="r" b="b"/>
            <a:pathLst>
              <a:path w="6246495" h="565059" extrusionOk="0">
                <a:moveTo>
                  <a:pt x="0" y="565059"/>
                </a:moveTo>
                <a:lnTo>
                  <a:pt x="0" y="0"/>
                </a:lnTo>
                <a:lnTo>
                  <a:pt x="6246495" y="0"/>
                </a:lnTo>
                <a:lnTo>
                  <a:pt x="6246495" y="565059"/>
                </a:lnTo>
                <a:lnTo>
                  <a:pt x="0" y="56505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 Finding Screen: Addressing Cognitive Challenges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2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12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2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250" y="1370938"/>
            <a:ext cx="3793043" cy="2860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875" y="1647474"/>
            <a:ext cx="11727019" cy="477535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5"/>
          <p:cNvSpPr/>
          <p:nvPr/>
        </p:nvSpPr>
        <p:spPr>
          <a:xfrm>
            <a:off x="633095" y="3426130"/>
            <a:ext cx="1834857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user should be instructed to sit on a swivel chair such as a computer chair.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5"/>
          <p:cNvSpPr/>
          <p:nvPr/>
        </p:nvSpPr>
        <p:spPr>
          <a:xfrm>
            <a:off x="1004215" y="2122209"/>
            <a:ext cx="2377440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0C4067"/>
                </a:solidFill>
                <a:latin typeface="Calibri"/>
                <a:ea typeface="Calibri"/>
                <a:cs typeface="Calibri"/>
                <a:sym typeface="Calibri"/>
              </a:rPr>
              <a:t>Swivel Chair </a:t>
            </a:r>
            <a:endParaRPr sz="1600" dirty="0">
              <a:solidFill>
                <a:srgbClr val="0C406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5"/>
          <p:cNvSpPr/>
          <p:nvPr/>
        </p:nvSpPr>
        <p:spPr>
          <a:xfrm>
            <a:off x="3712108" y="3426130"/>
            <a:ext cx="1859434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assessor gives the user the joysticks and secure the ropes around the user’s hands, then have them hold the joysticks.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5"/>
          <p:cNvSpPr/>
          <p:nvPr/>
        </p:nvSpPr>
        <p:spPr>
          <a:xfrm>
            <a:off x="4154520" y="2101044"/>
            <a:ext cx="2377440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70F0"/>
              </a:buClr>
              <a:buSzPts val="1600"/>
              <a:buFont typeface="Calibri"/>
              <a:buNone/>
            </a:pPr>
            <a:r>
              <a:rPr lang="en-US" sz="1600" b="1" dirty="0">
                <a:solidFill>
                  <a:srgbClr val="1370F0"/>
                </a:solidFill>
                <a:latin typeface="Calibri"/>
                <a:ea typeface="Calibri"/>
                <a:cs typeface="Calibri"/>
                <a:sym typeface="Calibri"/>
              </a:rPr>
              <a:t>Joysticks</a:t>
            </a:r>
            <a:endParaRPr sz="1600" dirty="0">
              <a:solidFill>
                <a:srgbClr val="137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5"/>
          <p:cNvSpPr/>
          <p:nvPr/>
        </p:nvSpPr>
        <p:spPr>
          <a:xfrm>
            <a:off x="6785099" y="3426130"/>
            <a:ext cx="1701797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Ask the subject to move back and forth, and right and left, right and left. It’s the only button in the whole diagnostic game.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5"/>
          <p:cNvSpPr/>
          <p:nvPr/>
        </p:nvSpPr>
        <p:spPr>
          <a:xfrm>
            <a:off x="6608374" y="2101044"/>
            <a:ext cx="2055249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A8D1"/>
              </a:buClr>
              <a:buSzPts val="1600"/>
              <a:buFont typeface="Calibri"/>
              <a:buNone/>
            </a:pPr>
            <a:r>
              <a:rPr lang="en-US" sz="1600" b="1">
                <a:solidFill>
                  <a:srgbClr val="59A8D1"/>
                </a:solidFill>
                <a:latin typeface="Calibri"/>
                <a:ea typeface="Calibri"/>
                <a:cs typeface="Calibri"/>
                <a:sym typeface="Calibri"/>
              </a:rPr>
              <a:t>System Acknowledgment</a:t>
            </a:r>
            <a:endParaRPr sz="1600">
              <a:solidFill>
                <a:srgbClr val="59A8D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5"/>
          <p:cNvSpPr/>
          <p:nvPr/>
        </p:nvSpPr>
        <p:spPr>
          <a:xfrm>
            <a:off x="9769326" y="3426130"/>
            <a:ext cx="1859433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Only after these steps, place the headset on the subject’s head and help them adjust it to the right size.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5"/>
          <p:cNvSpPr/>
          <p:nvPr/>
        </p:nvSpPr>
        <p:spPr>
          <a:xfrm>
            <a:off x="10180319" y="2122209"/>
            <a:ext cx="2377440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A8D1"/>
              </a:buClr>
              <a:buSzPts val="1600"/>
              <a:buFont typeface="Calibri"/>
              <a:buNone/>
            </a:pPr>
            <a:r>
              <a:rPr lang="en-US" sz="1600" b="1">
                <a:solidFill>
                  <a:srgbClr val="59A8D1"/>
                </a:solidFill>
                <a:latin typeface="Calibri"/>
                <a:ea typeface="Calibri"/>
                <a:cs typeface="Calibri"/>
                <a:sym typeface="Calibri"/>
              </a:rPr>
              <a:t>Headset</a:t>
            </a:r>
            <a:endParaRPr sz="1600">
              <a:solidFill>
                <a:srgbClr val="59A8D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5"/>
          <p:cNvSpPr/>
          <p:nvPr/>
        </p:nvSpPr>
        <p:spPr>
          <a:xfrm>
            <a:off x="640079" y="1164795"/>
            <a:ext cx="10911841" cy="45719"/>
          </a:xfrm>
          <a:custGeom>
            <a:avLst/>
            <a:gdLst/>
            <a:ahLst/>
            <a:cxnLst/>
            <a:rect l="l" t="t" r="r" b="b"/>
            <a:pathLst>
              <a:path w="10911841" h="45719" extrusionOk="0">
                <a:moveTo>
                  <a:pt x="0" y="0"/>
                </a:moveTo>
                <a:lnTo>
                  <a:pt x="10911841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5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User Manual: Guide for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Setup</a:t>
            </a:r>
            <a:r>
              <a:rPr lang="he-IL" sz="2400" b="1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and Operation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5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5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218" name="Google Shape;218;p15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</a:pPr>
            <a:r>
              <a:rPr lang="en-US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r>
            <a:endParaRPr/>
          </a:p>
        </p:txBody>
      </p:sp>
      <p:sp>
        <p:nvSpPr>
          <p:cNvPr id="219" name="Google Shape;219;p15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99841" y="2506497"/>
            <a:ext cx="612839" cy="83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60905" y="2613068"/>
            <a:ext cx="857824" cy="612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2" t="52058" r="15343" b="4680"/>
          <a:stretch/>
        </p:blipFill>
        <p:spPr>
          <a:xfrm>
            <a:off x="3858413" y="2368814"/>
            <a:ext cx="1509762" cy="9172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8226" r="2293" b="50781"/>
          <a:stretch/>
        </p:blipFill>
        <p:spPr>
          <a:xfrm>
            <a:off x="9684433" y="2391666"/>
            <a:ext cx="1813707" cy="7609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25720" y="1458270"/>
            <a:ext cx="7940555" cy="425127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4"/>
          <p:cNvSpPr/>
          <p:nvPr/>
        </p:nvSpPr>
        <p:spPr>
          <a:xfrm>
            <a:off x="855179" y="2801219"/>
            <a:ext cx="2377440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Turn on the Oculus device and open the Meta Horizon app. Ensure both are connected to the same Wi-Fi network.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4"/>
          <p:cNvSpPr/>
          <p:nvPr/>
        </p:nvSpPr>
        <p:spPr>
          <a:xfrm>
            <a:off x="1332169" y="4925444"/>
            <a:ext cx="2691707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assessor should cast the Oculus device to their phone or another console using the Meta Horizon application and monitor the subject throughout the project. 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4"/>
          <p:cNvSpPr/>
          <p:nvPr/>
        </p:nvSpPr>
        <p:spPr>
          <a:xfrm>
            <a:off x="9174479" y="2820759"/>
            <a:ext cx="2377440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assessor should open the application inside the Oculus device.</a:t>
            </a:r>
            <a:endParaRPr sz="1600" dirty="0"/>
          </a:p>
        </p:txBody>
      </p:sp>
      <p:sp>
        <p:nvSpPr>
          <p:cNvPr id="192" name="Google Shape;192;p14"/>
          <p:cNvSpPr/>
          <p:nvPr/>
        </p:nvSpPr>
        <p:spPr>
          <a:xfrm>
            <a:off x="8200193" y="4925445"/>
            <a:ext cx="2377440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assessor must ensure the headset is fully charged before the diagnostic, the joystick has enough batteries, and there is a swivel chair available.</a:t>
            </a:r>
            <a:endParaRPr sz="1600" dirty="0"/>
          </a:p>
        </p:txBody>
      </p:sp>
      <p:sp>
        <p:nvSpPr>
          <p:cNvPr id="193" name="Google Shape;193;p14"/>
          <p:cNvSpPr/>
          <p:nvPr/>
        </p:nvSpPr>
        <p:spPr>
          <a:xfrm>
            <a:off x="640079" y="1164795"/>
            <a:ext cx="10911841" cy="45719"/>
          </a:xfrm>
          <a:custGeom>
            <a:avLst/>
            <a:gdLst/>
            <a:ahLst/>
            <a:cxnLst/>
            <a:rect l="l" t="t" r="r" b="b"/>
            <a:pathLst>
              <a:path w="10911841" h="45719" extrusionOk="0">
                <a:moveTo>
                  <a:pt x="0" y="0"/>
                </a:moveTo>
                <a:lnTo>
                  <a:pt x="10911841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4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Instructor Manual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4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4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197" name="Google Shape;197;p14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14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4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4"/>
          <p:cNvSpPr txBox="1"/>
          <p:nvPr/>
        </p:nvSpPr>
        <p:spPr>
          <a:xfrm>
            <a:off x="5195818" y="2405260"/>
            <a:ext cx="180036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Guide for Setup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"/>
          <p:cNvSpPr/>
          <p:nvPr/>
        </p:nvSpPr>
        <p:spPr>
          <a:xfrm>
            <a:off x="3202625" y="1159605"/>
            <a:ext cx="8321040" cy="8159"/>
          </a:xfrm>
          <a:custGeom>
            <a:avLst/>
            <a:gdLst/>
            <a:ahLst/>
            <a:cxnLst/>
            <a:rect l="l" t="t" r="r" b="b"/>
            <a:pathLst>
              <a:path w="8321040" h="8159" extrusionOk="0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6"/>
          <p:cNvSpPr/>
          <p:nvPr/>
        </p:nvSpPr>
        <p:spPr>
          <a:xfrm>
            <a:off x="3202624" y="1473200"/>
            <a:ext cx="2620351" cy="3186349"/>
          </a:xfrm>
          <a:custGeom>
            <a:avLst/>
            <a:gdLst/>
            <a:ahLst/>
            <a:cxnLst/>
            <a:rect l="l" t="t" r="r" b="b"/>
            <a:pathLst>
              <a:path w="8349295" h="4484490" extrusionOk="0">
                <a:moveTo>
                  <a:pt x="0" y="4484490"/>
                </a:moveTo>
                <a:lnTo>
                  <a:pt x="0" y="0"/>
                </a:lnTo>
                <a:lnTo>
                  <a:pt x="8349295" y="0"/>
                </a:lnTo>
                <a:lnTo>
                  <a:pt x="8349295" y="4484490"/>
                </a:lnTo>
                <a:lnTo>
                  <a:pt x="0" y="448449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Hardware Challenge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Overcoming compatibility issues with the graphics card for connecting the VR headset to the development environment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Requiring multiple trials with different models and configurations to find a suitable gaming card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Graphics Challenge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Addressing unexpected issues with the supermarket scene appearing pink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Indicating problems with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shades </a:t>
            </a: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 materials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Resolving the issue through various troubleshooting methods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16"/>
          <p:cNvSpPr/>
          <p:nvPr/>
        </p:nvSpPr>
        <p:spPr>
          <a:xfrm>
            <a:off x="3133625" y="95244"/>
            <a:ext cx="8352896" cy="1034799"/>
          </a:xfrm>
          <a:custGeom>
            <a:avLst/>
            <a:gdLst/>
            <a:ahLst/>
            <a:cxnLst/>
            <a:rect l="l" t="t" r="r" b="b"/>
            <a:pathLst>
              <a:path w="8352896" h="1034799" extrusionOk="0">
                <a:moveTo>
                  <a:pt x="0" y="1034799"/>
                </a:moveTo>
                <a:lnTo>
                  <a:pt x="0" y="0"/>
                </a:lnTo>
                <a:lnTo>
                  <a:pt x="8352896" y="0"/>
                </a:lnTo>
                <a:lnTo>
                  <a:pt x="8352896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Challenges and Solutions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6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8881" y="2381193"/>
            <a:ext cx="706222" cy="1748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28825" y="1473200"/>
            <a:ext cx="3048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28825" y="3787124"/>
            <a:ext cx="3048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311742" y="1473200"/>
            <a:ext cx="3048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290888" y="3151980"/>
            <a:ext cx="3175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311742" y="5108904"/>
            <a:ext cx="317500" cy="1951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6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16"/>
          <p:cNvSpPr/>
          <p:nvPr/>
        </p:nvSpPr>
        <p:spPr>
          <a:xfrm>
            <a:off x="857765" y="6377123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241" name="Google Shape;241;p16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</a:pPr>
            <a:r>
              <a:rPr lang="en-US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6639812" y="1388249"/>
            <a:ext cx="4132312" cy="5386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2400"/>
              </a:spcBef>
              <a:buSzPts val="1400"/>
            </a:pPr>
            <a:r>
              <a:rPr lang="en-US" sz="1600" b="1" dirty="0">
                <a:latin typeface="Calibri"/>
                <a:ea typeface="Calibri"/>
                <a:cs typeface="Calibri"/>
                <a:sym typeface="Calibri"/>
              </a:rPr>
              <a:t>Software and Debugging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Navigating the learning curve of working with Unity, C#, and the Oculus SDK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Improving proficiency in debugging techniques to enhance the development process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2400"/>
              </a:spcBef>
              <a:buSzPts val="1400"/>
            </a:pPr>
            <a:r>
              <a:rPr lang="en-US" sz="1600" b="1" dirty="0">
                <a:latin typeface="Calibri"/>
                <a:ea typeface="Calibri"/>
                <a:cs typeface="Calibri"/>
                <a:sym typeface="Calibri"/>
              </a:rPr>
              <a:t>Low FPS Optimization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Optimizing frame rates to ensure a smooth and immersive user experience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Implementing strategies like occlusion culling, changing dynamic objects to static, and balancing graphical fidelity with performance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2400"/>
              </a:spcBef>
              <a:buSzPts val="1400"/>
            </a:pPr>
            <a:r>
              <a:rPr lang="en-US" sz="1600" b="1" dirty="0">
                <a:latin typeface="Calibri"/>
                <a:ea typeface="Calibri"/>
                <a:cs typeface="Calibri"/>
                <a:sym typeface="Calibri"/>
              </a:rPr>
              <a:t>Integrating Features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Overcoming challenges in integrating functionalities like sending emails and showing videos within the VR environment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Finding solutions through innovative approaches like using Unity editor play mode for simulation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7"/>
          <p:cNvSpPr/>
          <p:nvPr/>
        </p:nvSpPr>
        <p:spPr>
          <a:xfrm>
            <a:off x="3202625" y="1159605"/>
            <a:ext cx="8321040" cy="8159"/>
          </a:xfrm>
          <a:custGeom>
            <a:avLst/>
            <a:gdLst/>
            <a:ahLst/>
            <a:cxnLst/>
            <a:rect l="l" t="t" r="r" b="b"/>
            <a:pathLst>
              <a:path w="8321040" h="8159" extrusionOk="0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17"/>
          <p:cNvSpPr/>
          <p:nvPr/>
        </p:nvSpPr>
        <p:spPr>
          <a:xfrm>
            <a:off x="3202623" y="1473199"/>
            <a:ext cx="3230602" cy="1727280"/>
          </a:xfrm>
          <a:custGeom>
            <a:avLst/>
            <a:gdLst/>
            <a:ahLst/>
            <a:cxnLst/>
            <a:rect l="l" t="t" r="r" b="b"/>
            <a:pathLst>
              <a:path w="8349295" h="4484490" extrusionOk="0">
                <a:moveTo>
                  <a:pt x="0" y="4484490"/>
                </a:moveTo>
                <a:lnTo>
                  <a:pt x="0" y="0"/>
                </a:lnTo>
                <a:lnTo>
                  <a:pt x="8349295" y="0"/>
                </a:lnTo>
                <a:lnTo>
                  <a:pt x="8349295" y="4484490"/>
                </a:lnTo>
                <a:lnTo>
                  <a:pt x="0" y="448449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Simplifying User Interaction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Opting for a laser pointer for product interaction.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Enhancing accessibility for older users.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Prioritizing Teleportation Functionality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Focusing on efficient teleportation capabilities.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Streamlining navigation within the virtual supermarket environment.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Progressive Navigation Tasks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Implementing a series of navigation tasks with increasing difficulty levels.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Assessing spatial navigation abilities based on user feedback</a:t>
            </a:r>
            <a:r>
              <a:rPr lang="en-US" sz="12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17"/>
          <p:cNvSpPr/>
          <p:nvPr/>
        </p:nvSpPr>
        <p:spPr>
          <a:xfrm>
            <a:off x="3202624" y="1"/>
            <a:ext cx="8352896" cy="1034799"/>
          </a:xfrm>
          <a:custGeom>
            <a:avLst/>
            <a:gdLst/>
            <a:ahLst/>
            <a:cxnLst/>
            <a:rect l="l" t="t" r="r" b="b"/>
            <a:pathLst>
              <a:path w="8352896" h="1034799" extrusionOk="0">
                <a:moveTo>
                  <a:pt x="0" y="1034799"/>
                </a:moveTo>
                <a:lnTo>
                  <a:pt x="0" y="0"/>
                </a:lnTo>
                <a:lnTo>
                  <a:pt x="8352896" y="0"/>
                </a:lnTo>
                <a:lnTo>
                  <a:pt x="8352896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Decisions: Key Choices in Development Process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7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1" name="Google Shape;25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6207" y="2391082"/>
            <a:ext cx="977900" cy="17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28825" y="1473200"/>
            <a:ext cx="3048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28825" y="2957842"/>
            <a:ext cx="3048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28825" y="4902671"/>
            <a:ext cx="3048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1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259046" y="1473200"/>
            <a:ext cx="3175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1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259046" y="3003442"/>
            <a:ext cx="3175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17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17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259" name="Google Shape;259;p17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</a:pPr>
            <a:r>
              <a:rPr lang="en-US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6576546" y="1386063"/>
            <a:ext cx="5398204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2400"/>
              </a:spcBef>
              <a:buSzPts val="1400"/>
            </a:pPr>
            <a:r>
              <a:rPr lang="en-US" sz="1600" b="1" dirty="0">
                <a:latin typeface="Calibri"/>
                <a:ea typeface="Calibri"/>
                <a:cs typeface="Calibri"/>
                <a:sym typeface="Calibri"/>
              </a:rPr>
              <a:t>Interactive Simulator Design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Developing an engaging and intuitive simulator.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Enhancing the overall user experience based on user preferences</a:t>
            </a: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lvl="0">
              <a:spcBef>
                <a:spcPts val="1200"/>
              </a:spcBef>
              <a:buSzPts val="1200"/>
            </a:pP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2400"/>
              </a:spcBef>
              <a:buSzPts val="1400"/>
            </a:pPr>
            <a:r>
              <a:rPr lang="en-US" sz="1600" b="1" dirty="0" smtClean="0">
                <a:latin typeface="Calibri"/>
                <a:ea typeface="Calibri"/>
                <a:cs typeface="Calibri"/>
                <a:sym typeface="Calibri"/>
              </a:rPr>
              <a:t>Balancing </a:t>
            </a:r>
            <a:r>
              <a:rPr lang="en-US" sz="1600" b="1" dirty="0">
                <a:latin typeface="Calibri"/>
                <a:ea typeface="Calibri"/>
                <a:cs typeface="Calibri"/>
                <a:sym typeface="Calibri"/>
              </a:rPr>
              <a:t>Realism and </a:t>
            </a:r>
            <a:r>
              <a:rPr lang="en-US" sz="1600" b="1" dirty="0" smtClean="0">
                <a:latin typeface="Calibri"/>
                <a:ea typeface="Calibri"/>
                <a:cs typeface="Calibri"/>
                <a:sym typeface="Calibri"/>
              </a:rPr>
              <a:t>Simplicity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Striking a balance between realism and simplicity in the application design.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Ensuring user engagement and ease of use.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8"/>
          <p:cNvSpPr/>
          <p:nvPr/>
        </p:nvSpPr>
        <p:spPr>
          <a:xfrm>
            <a:off x="4297680" y="2046418"/>
            <a:ext cx="6319520" cy="4166894"/>
          </a:xfrm>
          <a:custGeom>
            <a:avLst/>
            <a:gdLst/>
            <a:ahLst/>
            <a:cxnLst/>
            <a:rect l="l" t="t" r="r" b="b"/>
            <a:pathLst>
              <a:path w="6319520" h="4166894" extrusionOk="0">
                <a:moveTo>
                  <a:pt x="0" y="4166894"/>
                </a:moveTo>
                <a:lnTo>
                  <a:pt x="0" y="0"/>
                </a:lnTo>
                <a:lnTo>
                  <a:pt x="6319520" y="0"/>
                </a:lnTo>
                <a:lnTo>
                  <a:pt x="6319520" y="4166894"/>
                </a:lnTo>
                <a:lnTo>
                  <a:pt x="0" y="416689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The diagnostic game was evaluated with four participants, ages 55, 57, 75, and 75, all of whom had no prior experience with VR devices.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gtree"/>
              <a:buNone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Participants were tasked with locating five products within a virtual environment, showcasing the varying abilities of older adults in navigating VR environments.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gtree"/>
              <a:buNone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The test results highlighted both the potential and limitations of the diagnostic game in its current form.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gtree"/>
              <a:buNone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The need for further refinement of the game was underscored to make it more accessible and effective for the older demographic.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66" name="Google Shape;266;p18"/>
          <p:cNvSpPr/>
          <p:nvPr/>
        </p:nvSpPr>
        <p:spPr>
          <a:xfrm>
            <a:off x="640080" y="1164617"/>
            <a:ext cx="10881360" cy="10672"/>
          </a:xfrm>
          <a:custGeom>
            <a:avLst/>
            <a:gdLst/>
            <a:ahLst/>
            <a:cxnLst/>
            <a:rect l="l" t="t" r="r" b="b"/>
            <a:pathLst>
              <a:path w="10881360" h="10672" extrusionOk="0">
                <a:moveTo>
                  <a:pt x="0" y="0"/>
                </a:moveTo>
                <a:lnTo>
                  <a:pt x="1088136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18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gtree SemiBold"/>
              <a:buNone/>
            </a:pPr>
            <a:r>
              <a:rPr lang="en-US" sz="2400" b="1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Results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18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Figtree"/>
              <a:buNone/>
            </a:pPr>
            <a:r>
              <a:rPr lang="en-US" sz="800">
                <a:solidFill>
                  <a:srgbClr val="808080"/>
                </a:solidFill>
                <a:latin typeface="Figtree"/>
                <a:ea typeface="Figtree"/>
                <a:cs typeface="Figtree"/>
                <a:sym typeface="Figtree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18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Figtree"/>
              <a:buNone/>
            </a:pPr>
            <a:r>
              <a:rPr lang="en-US" sz="800">
                <a:solidFill>
                  <a:srgbClr val="808080"/>
                </a:solidFill>
                <a:latin typeface="Figtree"/>
                <a:ea typeface="Figtree"/>
                <a:cs typeface="Figtree"/>
                <a:sym typeface="Figtree"/>
              </a:rPr>
              <a:t>Enhancing Game Experience for Older Adults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18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Figtree"/>
              <a:buNone/>
            </a:pPr>
            <a:r>
              <a:rPr lang="en-US" sz="80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1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18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p18"/>
          <p:cNvPicPr preferRelativeResize="0"/>
          <p:nvPr/>
        </p:nvPicPr>
        <p:blipFill rotWithShape="1">
          <a:blip r:embed="rId3">
            <a:alphaModFix/>
          </a:blip>
          <a:srcRect l="15683" r="30719"/>
          <a:stretch/>
        </p:blipFill>
        <p:spPr>
          <a:xfrm>
            <a:off x="-1" y="1"/>
            <a:ext cx="310462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18"/>
          <p:cNvSpPr/>
          <p:nvPr/>
        </p:nvSpPr>
        <p:spPr>
          <a:xfrm>
            <a:off x="3311209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18"/>
          <p:cNvSpPr/>
          <p:nvPr/>
        </p:nvSpPr>
        <p:spPr>
          <a:xfrm>
            <a:off x="3419580" y="6309350"/>
            <a:ext cx="3539518" cy="548640"/>
          </a:xfrm>
          <a:custGeom>
            <a:avLst/>
            <a:gdLst/>
            <a:ahLst/>
            <a:cxnLst/>
            <a:rect l="l" t="t" r="r" b="b"/>
            <a:pathLst>
              <a:path w="7451616" h="548640" extrusionOk="0">
                <a:moveTo>
                  <a:pt x="0" y="548640"/>
                </a:moveTo>
                <a:lnTo>
                  <a:pt x="0" y="0"/>
                </a:lnTo>
                <a:lnTo>
                  <a:pt x="7451616" y="0"/>
                </a:lnTo>
                <a:lnTo>
                  <a:pt x="7451616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275" name="Google Shape;275;p18"/>
          <p:cNvSpPr/>
          <p:nvPr/>
        </p:nvSpPr>
        <p:spPr>
          <a:xfrm>
            <a:off x="2989529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latin typeface="Calibri"/>
                <a:ea typeface="Calibri"/>
                <a:cs typeface="Calibri"/>
                <a:sym typeface="Calibri"/>
              </a:rPr>
              <a:t>18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193705" y="606904"/>
            <a:ext cx="18870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ts val="2400"/>
            </a:pPr>
            <a:r>
              <a:rPr lang="en-US" sz="2400" b="1" dirty="0" smtClean="0">
                <a:latin typeface="Figtree SemiBold"/>
                <a:ea typeface="Figtree SemiBold"/>
                <a:cs typeface="Figtree SemiBold"/>
                <a:sym typeface="Figtree SemiBold"/>
              </a:rPr>
              <a:t>The process</a:t>
            </a: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9"/>
          <p:cNvSpPr/>
          <p:nvPr/>
        </p:nvSpPr>
        <p:spPr>
          <a:xfrm>
            <a:off x="640080" y="1506600"/>
            <a:ext cx="2651760" cy="4572000"/>
          </a:xfrm>
          <a:custGeom>
            <a:avLst/>
            <a:gdLst/>
            <a:ahLst/>
            <a:cxnLst/>
            <a:rect l="l" t="t" r="r" b="b"/>
            <a:pathLst>
              <a:path w="2651760" h="4572000" extrusionOk="0">
                <a:moveTo>
                  <a:pt x="0" y="4572000"/>
                </a:moveTo>
                <a:lnTo>
                  <a:pt x="0" y="0"/>
                </a:lnTo>
                <a:lnTo>
                  <a:pt x="2651760" y="0"/>
                </a:lnTo>
                <a:lnTo>
                  <a:pt x="2651760" y="4572000"/>
                </a:lnTo>
                <a:lnTo>
                  <a:pt x="0" y="457200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9"/>
          <p:cNvSpPr/>
          <p:nvPr/>
        </p:nvSpPr>
        <p:spPr>
          <a:xfrm>
            <a:off x="3393440" y="1506600"/>
            <a:ext cx="2651760" cy="4572000"/>
          </a:xfrm>
          <a:custGeom>
            <a:avLst/>
            <a:gdLst/>
            <a:ahLst/>
            <a:cxnLst/>
            <a:rect l="l" t="t" r="r" b="b"/>
            <a:pathLst>
              <a:path w="2651760" h="4572000" extrusionOk="0">
                <a:moveTo>
                  <a:pt x="0" y="4572000"/>
                </a:moveTo>
                <a:lnTo>
                  <a:pt x="0" y="0"/>
                </a:lnTo>
                <a:lnTo>
                  <a:pt x="2651760" y="0"/>
                </a:lnTo>
                <a:lnTo>
                  <a:pt x="2651760" y="4572000"/>
                </a:lnTo>
                <a:lnTo>
                  <a:pt x="0" y="457200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9"/>
          <p:cNvSpPr/>
          <p:nvPr/>
        </p:nvSpPr>
        <p:spPr>
          <a:xfrm>
            <a:off x="6146800" y="1506600"/>
            <a:ext cx="2651760" cy="4572000"/>
          </a:xfrm>
          <a:custGeom>
            <a:avLst/>
            <a:gdLst/>
            <a:ahLst/>
            <a:cxnLst/>
            <a:rect l="l" t="t" r="r" b="b"/>
            <a:pathLst>
              <a:path w="2651760" h="4572000" extrusionOk="0">
                <a:moveTo>
                  <a:pt x="0" y="4572000"/>
                </a:moveTo>
                <a:lnTo>
                  <a:pt x="0" y="0"/>
                </a:lnTo>
                <a:lnTo>
                  <a:pt x="2651760" y="0"/>
                </a:lnTo>
                <a:lnTo>
                  <a:pt x="2651760" y="4572000"/>
                </a:lnTo>
                <a:lnTo>
                  <a:pt x="0" y="457200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19"/>
          <p:cNvSpPr/>
          <p:nvPr/>
        </p:nvSpPr>
        <p:spPr>
          <a:xfrm>
            <a:off x="8900160" y="1506600"/>
            <a:ext cx="2651760" cy="4572000"/>
          </a:xfrm>
          <a:custGeom>
            <a:avLst/>
            <a:gdLst/>
            <a:ahLst/>
            <a:cxnLst/>
            <a:rect l="l" t="t" r="r" b="b"/>
            <a:pathLst>
              <a:path w="2651760" h="4572000" extrusionOk="0">
                <a:moveTo>
                  <a:pt x="0" y="4572000"/>
                </a:moveTo>
                <a:lnTo>
                  <a:pt x="0" y="0"/>
                </a:lnTo>
                <a:lnTo>
                  <a:pt x="2651760" y="0"/>
                </a:lnTo>
                <a:lnTo>
                  <a:pt x="2651760" y="4572000"/>
                </a:lnTo>
                <a:lnTo>
                  <a:pt x="0" y="457200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19"/>
          <p:cNvSpPr/>
          <p:nvPr/>
        </p:nvSpPr>
        <p:spPr>
          <a:xfrm>
            <a:off x="777240" y="2652340"/>
            <a:ext cx="2377440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Age: 75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Found 1 out of 5 products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Took 120 seconds to find the first product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Experienced difficulty with joystick navigation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19"/>
          <p:cNvSpPr/>
          <p:nvPr/>
        </p:nvSpPr>
        <p:spPr>
          <a:xfrm>
            <a:off x="777240" y="2160674"/>
            <a:ext cx="2377440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 SemiBold"/>
              <a:buNone/>
            </a:pPr>
            <a:r>
              <a:rPr lang="en-US" sz="1200" b="1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Ester Barak's Performance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19"/>
          <p:cNvSpPr/>
          <p:nvPr/>
        </p:nvSpPr>
        <p:spPr>
          <a:xfrm>
            <a:off x="3530600" y="2652340"/>
            <a:ext cx="2377440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Age: 75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Found 2 out of 5 products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Took 93 seconds to find the first product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Took 130 seconds to find the second product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9"/>
          <p:cNvSpPr/>
          <p:nvPr/>
        </p:nvSpPr>
        <p:spPr>
          <a:xfrm>
            <a:off x="3530600" y="2160674"/>
            <a:ext cx="2377440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 SemiBold"/>
              <a:buNone/>
            </a:pPr>
            <a:r>
              <a:rPr lang="en-US" sz="1200" b="1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Avi Ben Ari's Performance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19"/>
          <p:cNvSpPr/>
          <p:nvPr/>
        </p:nvSpPr>
        <p:spPr>
          <a:xfrm>
            <a:off x="6283960" y="2652340"/>
            <a:ext cx="2377440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Age: 57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Successfully located all 5 products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Times to find products: 60s, 76s, 120s, 116s, 100s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19"/>
          <p:cNvSpPr/>
          <p:nvPr/>
        </p:nvSpPr>
        <p:spPr>
          <a:xfrm>
            <a:off x="6283960" y="2160674"/>
            <a:ext cx="2377440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 SemiBold"/>
              <a:buNone/>
            </a:pPr>
            <a:r>
              <a:rPr lang="en-US" sz="1200" b="1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Itzik Ben Ezra's Performance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19"/>
          <p:cNvSpPr/>
          <p:nvPr/>
        </p:nvSpPr>
        <p:spPr>
          <a:xfrm>
            <a:off x="9037320" y="2652340"/>
            <a:ext cx="2377440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Age: 55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Found all 5 products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gtree"/>
              <a:buNone/>
            </a:pPr>
            <a:r>
              <a:rPr lang="en-US" sz="1100" dirty="0">
                <a:solidFill>
                  <a:srgbClr val="000000"/>
                </a:solidFill>
                <a:latin typeface="Figtree"/>
                <a:ea typeface="Figtree"/>
                <a:cs typeface="Figtree"/>
                <a:sym typeface="Figtree"/>
              </a:rPr>
              <a:t>Times to find products: 80s, 120s, 90s, 130s, 140s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9"/>
          <p:cNvSpPr/>
          <p:nvPr/>
        </p:nvSpPr>
        <p:spPr>
          <a:xfrm>
            <a:off x="9037320" y="2160674"/>
            <a:ext cx="2377440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 SemiBold"/>
              <a:buNone/>
            </a:pPr>
            <a:r>
              <a:rPr lang="en-US" sz="1200" b="1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Tsurit Barak's Performance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9"/>
          <p:cNvSpPr/>
          <p:nvPr/>
        </p:nvSpPr>
        <p:spPr>
          <a:xfrm>
            <a:off x="640079" y="1164795"/>
            <a:ext cx="10911841" cy="45719"/>
          </a:xfrm>
          <a:custGeom>
            <a:avLst/>
            <a:gdLst/>
            <a:ahLst/>
            <a:cxnLst/>
            <a:rect l="l" t="t" r="r" b="b"/>
            <a:pathLst>
              <a:path w="10911841" h="45719" extrusionOk="0">
                <a:moveTo>
                  <a:pt x="0" y="0"/>
                </a:moveTo>
                <a:lnTo>
                  <a:pt x="10911841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19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gtree SemiBold"/>
              <a:buNone/>
            </a:pPr>
            <a:r>
              <a:rPr lang="en-US" sz="2400" b="1" dirty="0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Participant Performance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19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Figtree"/>
              <a:buNone/>
            </a:pPr>
            <a:r>
              <a:rPr lang="en-US" sz="800">
                <a:solidFill>
                  <a:srgbClr val="808080"/>
                </a:solidFill>
                <a:latin typeface="Figtree"/>
                <a:ea typeface="Figtree"/>
                <a:cs typeface="Figtree"/>
                <a:sym typeface="Figtree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9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Figtree"/>
              <a:buNone/>
            </a:pPr>
            <a:r>
              <a:rPr lang="en-US" sz="800">
                <a:solidFill>
                  <a:srgbClr val="808080"/>
                </a:solidFill>
                <a:latin typeface="Figtree"/>
                <a:ea typeface="Figtree"/>
                <a:cs typeface="Figtree"/>
                <a:sym typeface="Figtree"/>
              </a:rPr>
              <a:t>Enhancing Game Experience for Older Adults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9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Figtree"/>
              <a:buNone/>
            </a:pPr>
            <a:r>
              <a:rPr lang="en-US" sz="800">
                <a:latin typeface="Figtree"/>
                <a:ea typeface="Figtree"/>
                <a:cs typeface="Figtree"/>
                <a:sym typeface="Figtree"/>
              </a:rPr>
              <a:t>19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9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0"/>
          <p:cNvSpPr/>
          <p:nvPr/>
        </p:nvSpPr>
        <p:spPr>
          <a:xfrm>
            <a:off x="3202625" y="1159605"/>
            <a:ext cx="8321040" cy="8159"/>
          </a:xfrm>
          <a:custGeom>
            <a:avLst/>
            <a:gdLst/>
            <a:ahLst/>
            <a:cxnLst/>
            <a:rect l="l" t="t" r="r" b="b"/>
            <a:pathLst>
              <a:path w="8321040" h="8159" extrusionOk="0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20"/>
          <p:cNvSpPr/>
          <p:nvPr/>
        </p:nvSpPr>
        <p:spPr>
          <a:xfrm>
            <a:off x="3204424" y="1448145"/>
            <a:ext cx="8349295" cy="4484490"/>
          </a:xfrm>
          <a:custGeom>
            <a:avLst/>
            <a:gdLst/>
            <a:ahLst/>
            <a:cxnLst/>
            <a:rect l="l" t="t" r="r" b="b"/>
            <a:pathLst>
              <a:path w="8349295" h="4484490" extrusionOk="0">
                <a:moveTo>
                  <a:pt x="0" y="4484490"/>
                </a:moveTo>
                <a:lnTo>
                  <a:pt x="0" y="0"/>
                </a:lnTo>
                <a:lnTo>
                  <a:pt x="8349295" y="0"/>
                </a:lnTo>
                <a:lnTo>
                  <a:pt x="8349295" y="4484490"/>
                </a:lnTo>
                <a:lnTo>
                  <a:pt x="0" y="448449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Simplify Navigation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4">
              <a:spcBef>
                <a:spcPts val="1200"/>
              </a:spcBef>
              <a:buSzPts val="1200"/>
              <a:buFont typeface="Figtree"/>
              <a:buNone/>
            </a:pP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Redesign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the game to make navigation more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intuitive.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lvl="4">
              <a:spcBef>
                <a:spcPts val="1200"/>
              </a:spcBef>
              <a:buSzPts val="1200"/>
              <a:buFont typeface="Figtree"/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Ensure user-friendly interface for older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demographic.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Extend Finding Time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"/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Increase the available time for finding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products.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"/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Improve success rates for older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users.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Reduce Product Count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"/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Consider reducing the number of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products.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"/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Make the game more manageable for older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users.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Adapt Teaching Stage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"/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Streamline the teaching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phase.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Figtree"/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Help older users grasp game mechanics more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ea typeface="Figtree"/>
                <a:cs typeface="Calibri" panose="020F0502020204030204" pitchFamily="34" charset="0"/>
                <a:sym typeface="Figtree"/>
              </a:rPr>
              <a:t>quickly.</a:t>
            </a:r>
            <a:endParaRPr sz="16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06" name="Google Shape;306;p20"/>
          <p:cNvSpPr/>
          <p:nvPr/>
        </p:nvSpPr>
        <p:spPr>
          <a:xfrm>
            <a:off x="3202624" y="1"/>
            <a:ext cx="8352896" cy="1034799"/>
          </a:xfrm>
          <a:custGeom>
            <a:avLst/>
            <a:gdLst/>
            <a:ahLst/>
            <a:cxnLst/>
            <a:rect l="l" t="t" r="r" b="b"/>
            <a:pathLst>
              <a:path w="8352896" h="1034799" extrusionOk="0">
                <a:moveTo>
                  <a:pt x="0" y="1034799"/>
                </a:moveTo>
                <a:lnTo>
                  <a:pt x="0" y="0"/>
                </a:lnTo>
                <a:lnTo>
                  <a:pt x="8352896" y="0"/>
                </a:lnTo>
                <a:lnTo>
                  <a:pt x="8352896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gtree SemiBold"/>
              <a:buNone/>
            </a:pPr>
            <a:r>
              <a:rPr lang="en-US" sz="2400" b="1" dirty="0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Conclusions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0"/>
          <p:cNvSpPr/>
          <p:nvPr/>
        </p:nvSpPr>
        <p:spPr>
          <a:xfrm>
            <a:off x="3311209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Figtree"/>
              <a:buNone/>
            </a:pPr>
            <a:r>
              <a:rPr lang="en-US" sz="800">
                <a:solidFill>
                  <a:srgbClr val="808080"/>
                </a:solidFill>
                <a:latin typeface="Figtree"/>
                <a:ea typeface="Figtree"/>
                <a:cs typeface="Figtree"/>
                <a:sym typeface="Figtree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0"/>
          <p:cNvSpPr/>
          <p:nvPr/>
        </p:nvSpPr>
        <p:spPr>
          <a:xfrm>
            <a:off x="3419585" y="6309360"/>
            <a:ext cx="7451616" cy="548640"/>
          </a:xfrm>
          <a:custGeom>
            <a:avLst/>
            <a:gdLst/>
            <a:ahLst/>
            <a:cxnLst/>
            <a:rect l="l" t="t" r="r" b="b"/>
            <a:pathLst>
              <a:path w="7451616" h="548640" extrusionOk="0">
                <a:moveTo>
                  <a:pt x="0" y="548640"/>
                </a:moveTo>
                <a:lnTo>
                  <a:pt x="0" y="0"/>
                </a:lnTo>
                <a:lnTo>
                  <a:pt x="7451616" y="0"/>
                </a:lnTo>
                <a:lnTo>
                  <a:pt x="7451616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Figtree"/>
              <a:buNone/>
            </a:pPr>
            <a:r>
              <a:rPr lang="en-US" sz="800">
                <a:solidFill>
                  <a:srgbClr val="808080"/>
                </a:solidFill>
                <a:latin typeface="Figtree"/>
                <a:ea typeface="Figtree"/>
                <a:cs typeface="Figtree"/>
                <a:sym typeface="Figtree"/>
              </a:rPr>
              <a:t>Enhancing Game Experience for Older Adults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20"/>
          <p:cNvSpPr/>
          <p:nvPr/>
        </p:nvSpPr>
        <p:spPr>
          <a:xfrm>
            <a:off x="-1" y="0"/>
            <a:ext cx="2743200" cy="6858000"/>
          </a:xfrm>
          <a:custGeom>
            <a:avLst/>
            <a:gdLst/>
            <a:ahLst/>
            <a:cxnLst/>
            <a:rect l="l" t="t" r="r" b="b"/>
            <a:pathLst>
              <a:path w="2743200" h="6858000" extrusionOk="0">
                <a:moveTo>
                  <a:pt x="0" y="6858000"/>
                </a:moveTo>
                <a:lnTo>
                  <a:pt x="0" y="0"/>
                </a:lnTo>
                <a:lnTo>
                  <a:pt x="2743200" y="0"/>
                </a:lnTo>
                <a:lnTo>
                  <a:pt x="2743200" y="6858000"/>
                </a:lnTo>
                <a:lnTo>
                  <a:pt x="0" y="6858000"/>
                </a:lnTo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0"/>
          <p:cNvSpPr/>
          <p:nvPr/>
        </p:nvSpPr>
        <p:spPr>
          <a:xfrm>
            <a:off x="2989529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Figtree"/>
              <a:buNone/>
            </a:pPr>
            <a:r>
              <a:rPr lang="en-US" sz="800">
                <a:latin typeface="Figtree"/>
                <a:ea typeface="Figtree"/>
                <a:cs typeface="Figtree"/>
                <a:sym typeface="Figtree"/>
              </a:rPr>
              <a:t>20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20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656944" y="1391951"/>
            <a:ext cx="4211783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atin typeface="Figtree" panose="020B0604020202020204" charset="0"/>
              </a:rPr>
              <a:t>Increasing the number of test </a:t>
            </a:r>
            <a:r>
              <a:rPr lang="en-US" b="1" dirty="0" smtClean="0">
                <a:latin typeface="Figtree" panose="020B0604020202020204" charset="0"/>
              </a:rPr>
              <a:t>participants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latin typeface="Figtree" panose="020B0604020202020204" charset="0"/>
            </a:endParaRPr>
          </a:p>
          <a:p>
            <a:pPr lvl="2">
              <a:lnSpc>
                <a:spcPct val="150000"/>
              </a:lnSpc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rovides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wider variety of data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points.</a:t>
            </a:r>
          </a:p>
          <a:p>
            <a:pPr lvl="2">
              <a:lnSpc>
                <a:spcPct val="150000"/>
              </a:lnSpc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Enabling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more comprehensive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analysis.</a:t>
            </a:r>
          </a:p>
          <a:p>
            <a:pPr lvl="2">
              <a:lnSpc>
                <a:spcPct val="150000"/>
              </a:lnSpc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Capturing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broader spectrum of the target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population.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/>
          <p:nvPr/>
        </p:nvSpPr>
        <p:spPr>
          <a:xfrm>
            <a:off x="640079" y="1365505"/>
            <a:ext cx="10351194" cy="4585080"/>
          </a:xfrm>
          <a:custGeom>
            <a:avLst/>
            <a:gdLst/>
            <a:ahLst/>
            <a:cxnLst/>
            <a:rect l="l" t="t" r="r" b="b"/>
            <a:pathLst>
              <a:path w="7498080" h="4585080" extrusionOk="0">
                <a:moveTo>
                  <a:pt x="0" y="4585080"/>
                </a:moveTo>
                <a:lnTo>
                  <a:pt x="0" y="0"/>
                </a:lnTo>
                <a:lnTo>
                  <a:pt x="7498080" y="0"/>
                </a:lnTo>
                <a:lnTo>
                  <a:pt x="7498080" y="4585080"/>
                </a:lnTo>
                <a:lnTo>
                  <a:pt x="0" y="458508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Importance of Early Detection in Alzheimer's Disease……………………………………………………………………………………………………….3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Current Diagnosis Process …………………………………………………………………………………………………………………………………………………4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What Is Virtual Supermarket Test (VST)? ……………………………………………………………………………………………………………………....….5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Short Movie ………………………………………………………………………………………………………………………………………………………………………6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Scenes and Flow: Navigating Through The Diagnostic Game ……………………………………………………………………………………………..7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User Manual: Guide for Setup and Operation ………………………………………………………………………………………………………….……….13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Challenges and Solutions ………………………………………………………………………………………………………………….………………………………16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Decisions: Key Choices in Development Process ……………………………………………………………………………………………………….………17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Tools: Essential Application for Development </a:t>
            </a:r>
            <a:r>
              <a:rPr lang="en-US" sz="1600" dirty="0" smtClean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…………………………………………………………………………………………………………….....…</a:t>
            </a:r>
            <a:r>
              <a:rPr lang="he-IL" sz="1600" dirty="0" smtClean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20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Testing: Ensuring Functionality and Usability </a:t>
            </a:r>
            <a:r>
              <a:rPr lang="en-US" sz="1600" dirty="0" smtClean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……………………………………………………………………………………………………………………</a:t>
            </a:r>
            <a:r>
              <a:rPr lang="he-IL" sz="1600" dirty="0" smtClean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21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Future Features </a:t>
            </a:r>
            <a:r>
              <a:rPr lang="en-US" sz="1600" dirty="0" smtClean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…………………………………………………………………………………………………………………………………………………………..……</a:t>
            </a:r>
            <a:r>
              <a:rPr lang="he-IL" sz="1600" dirty="0" smtClean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22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01828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Summarize </a:t>
            </a:r>
            <a:r>
              <a:rPr lang="en-US" sz="1600" dirty="0" smtClean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………………………………………………………………………………………………………………………………………………………………….……</a:t>
            </a:r>
            <a:r>
              <a:rPr lang="he-IL" sz="1600" dirty="0" smtClean="0">
                <a:solidFill>
                  <a:srgbClr val="101828"/>
                </a:solidFill>
                <a:latin typeface="Calibri"/>
                <a:ea typeface="Calibri"/>
                <a:cs typeface="Calibri"/>
                <a:sym typeface="Calibri"/>
              </a:rPr>
              <a:t>23</a:t>
            </a:r>
            <a:endParaRPr dirty="0"/>
          </a:p>
        </p:txBody>
      </p:sp>
      <p:sp>
        <p:nvSpPr>
          <p:cNvPr id="24" name="Google Shape;24;p2"/>
          <p:cNvSpPr/>
          <p:nvPr/>
        </p:nvSpPr>
        <p:spPr>
          <a:xfrm>
            <a:off x="640079" y="1157457"/>
            <a:ext cx="8321040" cy="7082"/>
          </a:xfrm>
          <a:custGeom>
            <a:avLst/>
            <a:gdLst/>
            <a:ahLst/>
            <a:cxnLst/>
            <a:rect l="l" t="t" r="r" b="b"/>
            <a:pathLst>
              <a:path w="8321040" h="7082" extrusionOk="0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640079" y="456883"/>
            <a:ext cx="8351520" cy="632277"/>
          </a:xfrm>
          <a:custGeom>
            <a:avLst/>
            <a:gdLst/>
            <a:ahLst/>
            <a:cxnLst/>
            <a:rect l="l" t="t" r="r" b="b"/>
            <a:pathLst>
              <a:path w="8351520" h="632277" extrusionOk="0">
                <a:moveTo>
                  <a:pt x="0" y="632277"/>
                </a:moveTo>
                <a:lnTo>
                  <a:pt x="0" y="0"/>
                </a:lnTo>
                <a:lnTo>
                  <a:pt x="8351520" y="0"/>
                </a:lnTo>
                <a:lnTo>
                  <a:pt x="8351520" y="632277"/>
                </a:lnTo>
                <a:lnTo>
                  <a:pt x="0" y="63227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46800" rIns="90000" bIns="468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Figtree SemiBold"/>
              <a:buNone/>
            </a:pPr>
            <a:r>
              <a:rPr lang="en-US" sz="2400" b="1">
                <a:solidFill>
                  <a:srgbClr val="000000"/>
                </a:solidFill>
                <a:latin typeface="Figtree SemiBold"/>
                <a:ea typeface="Figtree SemiBold"/>
                <a:cs typeface="Figtree SemiBold"/>
                <a:sym typeface="Figtree SemiBold"/>
              </a:rPr>
              <a:t>Table of contents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1"/>
          <p:cNvSpPr/>
          <p:nvPr/>
        </p:nvSpPr>
        <p:spPr>
          <a:xfrm>
            <a:off x="640079" y="1554480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1"/>
          <p:cNvSpPr/>
          <p:nvPr/>
        </p:nvSpPr>
        <p:spPr>
          <a:xfrm>
            <a:off x="783161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Primary development application for creating objects.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Managing packages.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Debugging performance in the VR diagnostic game development process.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1"/>
          <p:cNvSpPr/>
          <p:nvPr/>
        </p:nvSpPr>
        <p:spPr>
          <a:xfrm>
            <a:off x="783161" y="2178983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Unity Editor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1"/>
          <p:cNvSpPr/>
          <p:nvPr/>
        </p:nvSpPr>
        <p:spPr>
          <a:xfrm>
            <a:off x="2833739" y="1554480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21"/>
          <p:cNvSpPr/>
          <p:nvPr/>
        </p:nvSpPr>
        <p:spPr>
          <a:xfrm>
            <a:off x="2976821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Facilitates efficient device management.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Debugging for the Oculus Quest 2.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Ensures optimal performance during development.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21"/>
          <p:cNvSpPr/>
          <p:nvPr/>
        </p:nvSpPr>
        <p:spPr>
          <a:xfrm>
            <a:off x="2976821" y="2178983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Meta Quest Developer Hub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1"/>
          <p:cNvSpPr/>
          <p:nvPr/>
        </p:nvSpPr>
        <p:spPr>
          <a:xfrm>
            <a:off x="5027399" y="1554480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1"/>
          <p:cNvSpPr/>
          <p:nvPr/>
        </p:nvSpPr>
        <p:spPr>
          <a:xfrm>
            <a:off x="5170481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Instrumental in coding for the VR diagnostic tool.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Offers extensive functionalities.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Provides powerful debugging tools for efficient development.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1"/>
          <p:cNvSpPr/>
          <p:nvPr/>
        </p:nvSpPr>
        <p:spPr>
          <a:xfrm>
            <a:off x="5170481" y="2178983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 Studio 2022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1"/>
          <p:cNvSpPr/>
          <p:nvPr/>
        </p:nvSpPr>
        <p:spPr>
          <a:xfrm>
            <a:off x="7221059" y="1554480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1"/>
          <p:cNvSpPr/>
          <p:nvPr/>
        </p:nvSpPr>
        <p:spPr>
          <a:xfrm>
            <a:off x="7364141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Utilized as the hardware platform for testing and deploying the VR-based diagnostic tool.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Provides a realistic and immersive experience for users.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1"/>
          <p:cNvSpPr/>
          <p:nvPr/>
        </p:nvSpPr>
        <p:spPr>
          <a:xfrm>
            <a:off x="7364141" y="2178983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Oculus Quest 2 Device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21"/>
          <p:cNvSpPr/>
          <p:nvPr/>
        </p:nvSpPr>
        <p:spPr>
          <a:xfrm>
            <a:off x="9414718" y="1554480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1"/>
          <p:cNvSpPr/>
          <p:nvPr/>
        </p:nvSpPr>
        <p:spPr>
          <a:xfrm>
            <a:off x="9557800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Played a significant role in the development process.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Enables precise functionality.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Supports real-time programming for the VR diagnostic game.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21"/>
          <p:cNvSpPr/>
          <p:nvPr/>
        </p:nvSpPr>
        <p:spPr>
          <a:xfrm>
            <a:off x="9551878" y="2178983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C# Language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21"/>
          <p:cNvSpPr/>
          <p:nvPr/>
        </p:nvSpPr>
        <p:spPr>
          <a:xfrm>
            <a:off x="640079" y="1164795"/>
            <a:ext cx="10877759" cy="45719"/>
          </a:xfrm>
          <a:custGeom>
            <a:avLst/>
            <a:gdLst/>
            <a:ahLst/>
            <a:cxnLst/>
            <a:rect l="l" t="t" r="r" b="b"/>
            <a:pathLst>
              <a:path w="10877759" h="45719" extrusionOk="0">
                <a:moveTo>
                  <a:pt x="0" y="0"/>
                </a:moveTo>
                <a:lnTo>
                  <a:pt x="10877759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21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Tools: Essential Application for Development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21"/>
          <p:cNvSpPr/>
          <p:nvPr/>
        </p:nvSpPr>
        <p:spPr>
          <a:xfrm>
            <a:off x="783162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21"/>
          <p:cNvSpPr/>
          <p:nvPr/>
        </p:nvSpPr>
        <p:spPr>
          <a:xfrm>
            <a:off x="2976822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21"/>
          <p:cNvSpPr/>
          <p:nvPr/>
        </p:nvSpPr>
        <p:spPr>
          <a:xfrm>
            <a:off x="5170482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21"/>
          <p:cNvSpPr/>
          <p:nvPr/>
        </p:nvSpPr>
        <p:spPr>
          <a:xfrm>
            <a:off x="7364142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21"/>
          <p:cNvSpPr/>
          <p:nvPr/>
        </p:nvSpPr>
        <p:spPr>
          <a:xfrm>
            <a:off x="9557801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1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21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341" name="Google Shape;341;p21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latin typeface="Calibri"/>
                <a:ea typeface="Calibri"/>
                <a:cs typeface="Calibri"/>
                <a:sym typeface="Calibri"/>
              </a:rPr>
              <a:t>21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1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/>
          <p:nvPr/>
        </p:nvSpPr>
        <p:spPr>
          <a:xfrm>
            <a:off x="3202625" y="1159605"/>
            <a:ext cx="8321040" cy="8159"/>
          </a:xfrm>
          <a:custGeom>
            <a:avLst/>
            <a:gdLst/>
            <a:ahLst/>
            <a:cxnLst/>
            <a:rect l="l" t="t" r="r" b="b"/>
            <a:pathLst>
              <a:path w="8321040" h="8159" extrusionOk="0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22"/>
          <p:cNvSpPr/>
          <p:nvPr/>
        </p:nvSpPr>
        <p:spPr>
          <a:xfrm>
            <a:off x="3202624" y="1473199"/>
            <a:ext cx="8349295" cy="4779843"/>
          </a:xfrm>
          <a:custGeom>
            <a:avLst/>
            <a:gdLst/>
            <a:ahLst/>
            <a:cxnLst/>
            <a:rect l="l" t="t" r="r" b="b"/>
            <a:pathLst>
              <a:path w="8349295" h="4484490" extrusionOk="0">
                <a:moveTo>
                  <a:pt x="0" y="4484490"/>
                </a:moveTo>
                <a:lnTo>
                  <a:pt x="0" y="0"/>
                </a:lnTo>
                <a:lnTo>
                  <a:pt x="8349295" y="0"/>
                </a:lnTo>
                <a:lnTo>
                  <a:pt x="8349295" y="4484490"/>
                </a:lnTo>
                <a:lnTo>
                  <a:pt x="0" y="448449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Test Number 1: Picking Up Test</a:t>
            </a:r>
            <a:endParaRPr sz="14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user can pick up all five products in the VR environment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endParaRPr lang="he-IL" dirty="0" smtClea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with smooth and responsive handling.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 cues and clear instructions guide the process.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48135"/>
              </a:buClr>
              <a:buSzPts val="1200"/>
              <a:buFont typeface="Calibri"/>
              <a:buNone/>
            </a:pPr>
            <a:r>
              <a:rPr lang="en-US" sz="1200" dirty="0" smtClean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Status: Pass</a:t>
            </a:r>
            <a:endParaRPr sz="1400" dirty="0" smtClean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Test </a:t>
            </a:r>
            <a:r>
              <a:rPr lang="en-US" sz="1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Number 2: Teleport Test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user teleports to the next navigation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starting</a:t>
            </a:r>
            <a:endParaRPr lang="he-IL" dirty="0" smtClea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point </a:t>
            </a: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after picking up each product.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48135"/>
              </a:buClr>
              <a:buSzPts val="1200"/>
              <a:buFont typeface="Calibri"/>
              <a:buNone/>
            </a:pPr>
            <a:r>
              <a:rPr lang="en-US" sz="1200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Status: Pass</a:t>
            </a:r>
            <a:endParaRPr sz="1400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Test Number 3: FPS Test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frame rate is higher than 60 frames per second.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48135"/>
              </a:buClr>
              <a:buSzPts val="1200"/>
              <a:buFont typeface="Calibri"/>
              <a:buNone/>
            </a:pPr>
            <a:r>
              <a:rPr lang="en-US" sz="1200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Status: </a:t>
            </a:r>
            <a:r>
              <a:rPr lang="en-US" sz="1200" dirty="0" smtClean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Pass</a:t>
            </a:r>
            <a:endParaRPr sz="1400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22"/>
          <p:cNvSpPr/>
          <p:nvPr/>
        </p:nvSpPr>
        <p:spPr>
          <a:xfrm>
            <a:off x="3170769" y="0"/>
            <a:ext cx="8352896" cy="1034799"/>
          </a:xfrm>
          <a:custGeom>
            <a:avLst/>
            <a:gdLst/>
            <a:ahLst/>
            <a:cxnLst/>
            <a:rect l="l" t="t" r="r" b="b"/>
            <a:pathLst>
              <a:path w="8352896" h="1034799" extrusionOk="0">
                <a:moveTo>
                  <a:pt x="0" y="1034799"/>
                </a:moveTo>
                <a:lnTo>
                  <a:pt x="0" y="0"/>
                </a:lnTo>
                <a:lnTo>
                  <a:pt x="8352896" y="0"/>
                </a:lnTo>
                <a:lnTo>
                  <a:pt x="8352896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Testing: Ensuring Functionality and Usability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2"/>
          <p:cNvSpPr/>
          <p:nvPr/>
        </p:nvSpPr>
        <p:spPr>
          <a:xfrm>
            <a:off x="3311209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 dirty="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22"/>
          <p:cNvSpPr/>
          <p:nvPr/>
        </p:nvSpPr>
        <p:spPr>
          <a:xfrm>
            <a:off x="3365396" y="6318635"/>
            <a:ext cx="7451616" cy="548640"/>
          </a:xfrm>
          <a:custGeom>
            <a:avLst/>
            <a:gdLst/>
            <a:ahLst/>
            <a:cxnLst/>
            <a:rect l="l" t="t" r="r" b="b"/>
            <a:pathLst>
              <a:path w="7451616" h="548640" extrusionOk="0">
                <a:moveTo>
                  <a:pt x="0" y="548640"/>
                </a:moveTo>
                <a:lnTo>
                  <a:pt x="0" y="0"/>
                </a:lnTo>
                <a:lnTo>
                  <a:pt x="7451616" y="0"/>
                </a:lnTo>
                <a:lnTo>
                  <a:pt x="7451616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 dirty="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 dirty="0"/>
          </a:p>
        </p:txBody>
      </p:sp>
      <p:sp>
        <p:nvSpPr>
          <p:cNvPr id="353" name="Google Shape;353;p22"/>
          <p:cNvSpPr/>
          <p:nvPr/>
        </p:nvSpPr>
        <p:spPr>
          <a:xfrm>
            <a:off x="2989529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 dirty="0">
                <a:latin typeface="Calibri"/>
                <a:ea typeface="Calibri"/>
                <a:cs typeface="Calibri"/>
                <a:sym typeface="Calibri"/>
              </a:rPr>
              <a:t>22</a:t>
            </a:r>
            <a:endParaRPr sz="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22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5" name="Google Shape;35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0893" y="3429000"/>
            <a:ext cx="1393031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42440" y="3377039"/>
            <a:ext cx="186485" cy="233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7406" y="1456368"/>
            <a:ext cx="186485" cy="233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6286" y="3409368"/>
            <a:ext cx="186485" cy="233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4352" y="5018529"/>
            <a:ext cx="186485" cy="2331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755536" y="3357412"/>
            <a:ext cx="42555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2400"/>
              </a:spcBef>
              <a:buSzPts val="1400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Test Number 5: Losing Canvas Test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If the user fails to pick up the correct product within three times </a:t>
            </a:r>
            <a:endParaRPr lang="he-IL" dirty="0" smtClean="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movie length, a losing canvas will pop up.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Clr>
                <a:srgbClr val="548135"/>
              </a:buClr>
              <a:buSzPts val="1200"/>
            </a:pPr>
            <a:r>
              <a:rPr lang="en-US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Status: Pass</a:t>
            </a:r>
            <a:endParaRPr lang="en-US" sz="1600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lang="en-US" dirty="0"/>
          </a:p>
        </p:txBody>
      </p:sp>
      <p:pic>
        <p:nvPicPr>
          <p:cNvPr id="16" name="Google Shape;356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48425" y="1412850"/>
            <a:ext cx="186485" cy="2331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7755536" y="1340234"/>
            <a:ext cx="32244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2400"/>
              </a:spcBef>
              <a:buSzPts val="1400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Test Number 4: Colors Test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SzPts val="12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The colors of the supermarket are correct, and there are no pink objects.</a:t>
            </a:r>
            <a:endParaRPr lang="en-U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1200"/>
              </a:spcBef>
              <a:buClr>
                <a:srgbClr val="548135"/>
              </a:buClr>
              <a:buSzPts val="1200"/>
            </a:pPr>
            <a:r>
              <a:rPr lang="en-US" sz="1200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Status: Pass</a:t>
            </a:r>
            <a:endParaRPr lang="en-US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96597" y="4276839"/>
            <a:ext cx="6077106" cy="169127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3"/>
          <p:cNvSpPr/>
          <p:nvPr/>
        </p:nvSpPr>
        <p:spPr>
          <a:xfrm>
            <a:off x="640079" y="1554480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3"/>
          <p:cNvSpPr/>
          <p:nvPr/>
        </p:nvSpPr>
        <p:spPr>
          <a:xfrm>
            <a:off x="783161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Enhance realism in the diagnostic tool.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Measure user interactions effectively</a:t>
            </a:r>
            <a:r>
              <a:rPr lang="en-US" sz="1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3"/>
          <p:cNvSpPr/>
          <p:nvPr/>
        </p:nvSpPr>
        <p:spPr>
          <a:xfrm>
            <a:off x="783161" y="2178983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Implementing</a:t>
            </a:r>
            <a:r>
              <a:rPr lang="en-US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AI Bot Players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23"/>
          <p:cNvSpPr/>
          <p:nvPr/>
        </p:nvSpPr>
        <p:spPr>
          <a:xfrm>
            <a:off x="2833739" y="1554480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23"/>
          <p:cNvSpPr/>
          <p:nvPr/>
        </p:nvSpPr>
        <p:spPr>
          <a:xfrm>
            <a:off x="2976821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Send CSV files via email.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Facilitate convenient assessment of data.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23"/>
          <p:cNvSpPr/>
          <p:nvPr/>
        </p:nvSpPr>
        <p:spPr>
          <a:xfrm>
            <a:off x="2976821" y="2178983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Streamlining Data Transfer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23"/>
          <p:cNvSpPr/>
          <p:nvPr/>
        </p:nvSpPr>
        <p:spPr>
          <a:xfrm>
            <a:off x="5027398" y="1551765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23"/>
          <p:cNvSpPr/>
          <p:nvPr/>
        </p:nvSpPr>
        <p:spPr>
          <a:xfrm>
            <a:off x="5170481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Improve user engagement.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Enhance diagnostic experience</a:t>
            </a:r>
            <a:r>
              <a:rPr lang="en-US" sz="1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23"/>
          <p:cNvSpPr/>
          <p:nvPr/>
        </p:nvSpPr>
        <p:spPr>
          <a:xfrm>
            <a:off x="5155681" y="2172335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Enhancing Video Display Capabilities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23"/>
          <p:cNvSpPr/>
          <p:nvPr/>
        </p:nvSpPr>
        <p:spPr>
          <a:xfrm>
            <a:off x="7258801" y="1551765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23"/>
          <p:cNvSpPr/>
          <p:nvPr/>
        </p:nvSpPr>
        <p:spPr>
          <a:xfrm>
            <a:off x="7364141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Focus on features that improve diagnostic tool.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Ensure effective early Alzheimer's detection.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23"/>
          <p:cNvSpPr/>
          <p:nvPr/>
        </p:nvSpPr>
        <p:spPr>
          <a:xfrm>
            <a:off x="7395961" y="2172334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Prioritizing Immersive Features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23"/>
          <p:cNvSpPr/>
          <p:nvPr/>
        </p:nvSpPr>
        <p:spPr>
          <a:xfrm>
            <a:off x="9414718" y="1554480"/>
            <a:ext cx="2103120" cy="4389120"/>
          </a:xfrm>
          <a:custGeom>
            <a:avLst/>
            <a:gdLst/>
            <a:ahLst/>
            <a:cxnLst/>
            <a:rect l="l" t="t" r="r" b="b"/>
            <a:pathLst>
              <a:path w="2103120" h="4389120" extrusionOk="0">
                <a:moveTo>
                  <a:pt x="0" y="4389120"/>
                </a:moveTo>
                <a:lnTo>
                  <a:pt x="0" y="0"/>
                </a:lnTo>
                <a:lnTo>
                  <a:pt x="2103120" y="0"/>
                </a:lnTo>
                <a:lnTo>
                  <a:pt x="2103120" y="4389120"/>
                </a:lnTo>
                <a:lnTo>
                  <a:pt x="0" y="4389120"/>
                </a:lnTo>
              </a:path>
            </a:pathLst>
          </a:custGeom>
          <a:solidFill>
            <a:srgbClr val="0E2841">
              <a:alpha val="2745"/>
            </a:srgbClr>
          </a:solidFill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23"/>
          <p:cNvSpPr/>
          <p:nvPr/>
        </p:nvSpPr>
        <p:spPr>
          <a:xfrm>
            <a:off x="9557800" y="2660491"/>
            <a:ext cx="1828800" cy="3108960"/>
          </a:xfrm>
          <a:custGeom>
            <a:avLst/>
            <a:gdLst/>
            <a:ahLst/>
            <a:cxnLst/>
            <a:rect l="l" t="t" r="r" b="b"/>
            <a:pathLst>
              <a:path w="1828800" h="3108960" extrusionOk="0">
                <a:moveTo>
                  <a:pt x="0" y="3108960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3108960"/>
                </a:lnTo>
                <a:lnTo>
                  <a:pt x="0" y="31089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Ensure accurate diagnosis.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Support early detection of Alzheimer's disease.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23"/>
          <p:cNvSpPr/>
          <p:nvPr/>
        </p:nvSpPr>
        <p:spPr>
          <a:xfrm>
            <a:off x="9551878" y="2178983"/>
            <a:ext cx="1828800" cy="457521"/>
          </a:xfrm>
          <a:custGeom>
            <a:avLst/>
            <a:gdLst/>
            <a:ahLst/>
            <a:cxnLst/>
            <a:rect l="l" t="t" r="r" b="b"/>
            <a:pathLst>
              <a:path w="1828800" h="457521" extrusionOk="0">
                <a:moveTo>
                  <a:pt x="0" y="457521"/>
                </a:moveTo>
                <a:lnTo>
                  <a:pt x="0" y="0"/>
                </a:lnTo>
                <a:lnTo>
                  <a:pt x="1828800" y="0"/>
                </a:lnTo>
                <a:lnTo>
                  <a:pt x="182880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User-Friendly Enhancements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23"/>
          <p:cNvSpPr/>
          <p:nvPr/>
        </p:nvSpPr>
        <p:spPr>
          <a:xfrm>
            <a:off x="640079" y="1164795"/>
            <a:ext cx="10877759" cy="45719"/>
          </a:xfrm>
          <a:custGeom>
            <a:avLst/>
            <a:gdLst/>
            <a:ahLst/>
            <a:cxnLst/>
            <a:rect l="l" t="t" r="r" b="b"/>
            <a:pathLst>
              <a:path w="10877759" h="45719" extrusionOk="0">
                <a:moveTo>
                  <a:pt x="0" y="0"/>
                </a:moveTo>
                <a:lnTo>
                  <a:pt x="10877759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23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Future Features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23"/>
          <p:cNvSpPr/>
          <p:nvPr/>
        </p:nvSpPr>
        <p:spPr>
          <a:xfrm>
            <a:off x="783162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23"/>
          <p:cNvSpPr/>
          <p:nvPr/>
        </p:nvSpPr>
        <p:spPr>
          <a:xfrm>
            <a:off x="2976822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23"/>
          <p:cNvSpPr/>
          <p:nvPr/>
        </p:nvSpPr>
        <p:spPr>
          <a:xfrm>
            <a:off x="5170482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23"/>
          <p:cNvSpPr/>
          <p:nvPr/>
        </p:nvSpPr>
        <p:spPr>
          <a:xfrm>
            <a:off x="7364142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23"/>
          <p:cNvSpPr/>
          <p:nvPr/>
        </p:nvSpPr>
        <p:spPr>
          <a:xfrm>
            <a:off x="9557801" y="1693700"/>
            <a:ext cx="320040" cy="320040"/>
          </a:xfrm>
          <a:custGeom>
            <a:avLst/>
            <a:gdLst/>
            <a:ahLst/>
            <a:cxnLst/>
            <a:rect l="l" t="t" r="r" b="b"/>
            <a:pathLst>
              <a:path w="320040" h="320040" extrusionOk="0">
                <a:moveTo>
                  <a:pt x="0" y="320040"/>
                </a:moveTo>
                <a:lnTo>
                  <a:pt x="0" y="0"/>
                </a:lnTo>
                <a:lnTo>
                  <a:pt x="320040" y="0"/>
                </a:lnTo>
                <a:lnTo>
                  <a:pt x="320040" y="320040"/>
                </a:lnTo>
                <a:lnTo>
                  <a:pt x="0" y="320040"/>
                </a:lnTo>
              </a:path>
            </a:pathLst>
          </a:custGeom>
          <a:solidFill>
            <a:srgbClr val="1570EF">
              <a:alpha val="4705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70EF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1570EF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3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23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391" name="Google Shape;391;p23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latin typeface="Calibri"/>
                <a:ea typeface="Calibri"/>
                <a:cs typeface="Calibri"/>
                <a:sym typeface="Calibri"/>
              </a:rPr>
              <a:t>23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23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4"/>
          <p:cNvSpPr/>
          <p:nvPr/>
        </p:nvSpPr>
        <p:spPr>
          <a:xfrm>
            <a:off x="3202625" y="1159605"/>
            <a:ext cx="8321040" cy="8159"/>
          </a:xfrm>
          <a:custGeom>
            <a:avLst/>
            <a:gdLst/>
            <a:ahLst/>
            <a:cxnLst/>
            <a:rect l="l" t="t" r="r" b="b"/>
            <a:pathLst>
              <a:path w="8321040" h="8159" extrusionOk="0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24"/>
          <p:cNvSpPr/>
          <p:nvPr/>
        </p:nvSpPr>
        <p:spPr>
          <a:xfrm>
            <a:off x="3202624" y="1"/>
            <a:ext cx="8352896" cy="1034799"/>
          </a:xfrm>
          <a:custGeom>
            <a:avLst/>
            <a:gdLst/>
            <a:ahLst/>
            <a:cxnLst/>
            <a:rect l="l" t="t" r="r" b="b"/>
            <a:pathLst>
              <a:path w="8352896" h="1034799" extrusionOk="0">
                <a:moveTo>
                  <a:pt x="0" y="1034799"/>
                </a:moveTo>
                <a:lnTo>
                  <a:pt x="0" y="0"/>
                </a:lnTo>
                <a:lnTo>
                  <a:pt x="8352896" y="0"/>
                </a:lnTo>
                <a:lnTo>
                  <a:pt x="8352896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Summary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24"/>
          <p:cNvSpPr/>
          <p:nvPr/>
        </p:nvSpPr>
        <p:spPr>
          <a:xfrm>
            <a:off x="3311209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24"/>
          <p:cNvSpPr/>
          <p:nvPr/>
        </p:nvSpPr>
        <p:spPr>
          <a:xfrm>
            <a:off x="3419580" y="6309350"/>
            <a:ext cx="3539518" cy="548640"/>
          </a:xfrm>
          <a:custGeom>
            <a:avLst/>
            <a:gdLst/>
            <a:ahLst/>
            <a:cxnLst/>
            <a:rect l="l" t="t" r="r" b="b"/>
            <a:pathLst>
              <a:path w="7451616" h="548640" extrusionOk="0">
                <a:moveTo>
                  <a:pt x="0" y="548640"/>
                </a:moveTo>
                <a:lnTo>
                  <a:pt x="0" y="0"/>
                </a:lnTo>
                <a:lnTo>
                  <a:pt x="7451616" y="0"/>
                </a:lnTo>
                <a:lnTo>
                  <a:pt x="7451616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 dirty="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 dirty="0"/>
          </a:p>
        </p:txBody>
      </p:sp>
      <p:sp>
        <p:nvSpPr>
          <p:cNvPr id="403" name="Google Shape;403;p24"/>
          <p:cNvSpPr/>
          <p:nvPr/>
        </p:nvSpPr>
        <p:spPr>
          <a:xfrm>
            <a:off x="-1" y="0"/>
            <a:ext cx="2743200" cy="6858000"/>
          </a:xfrm>
          <a:custGeom>
            <a:avLst/>
            <a:gdLst/>
            <a:ahLst/>
            <a:cxnLst/>
            <a:rect l="l" t="t" r="r" b="b"/>
            <a:pathLst>
              <a:path w="2743200" h="6858000" extrusionOk="0">
                <a:moveTo>
                  <a:pt x="0" y="6858000"/>
                </a:moveTo>
                <a:lnTo>
                  <a:pt x="0" y="0"/>
                </a:lnTo>
                <a:lnTo>
                  <a:pt x="2743200" y="0"/>
                </a:lnTo>
                <a:lnTo>
                  <a:pt x="2743200" y="6858000"/>
                </a:lnTo>
                <a:lnTo>
                  <a:pt x="0" y="6858000"/>
                </a:lnTo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24"/>
          <p:cNvSpPr/>
          <p:nvPr/>
        </p:nvSpPr>
        <p:spPr>
          <a:xfrm>
            <a:off x="2989529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latin typeface="Calibri"/>
                <a:ea typeface="Calibri"/>
                <a:cs typeface="Calibri"/>
                <a:sym typeface="Calibri"/>
              </a:rPr>
              <a:t>24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24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05442" y="1695450"/>
            <a:ext cx="732445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Hardware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Oculus quest 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Software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Unity &amp; C# for real-time programming and application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maintenance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Challenges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: Avoiding VR sickness, creating realism, optimizing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movement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Optimization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: Maximizing FPS, minimizing performance issues with post-processing techniques (occlusion, light baking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Tools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: Profiler, Stats, ADB for performance monitoring and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stability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Iterative Development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: Continuous feature improvement and learning, leading to an effective VR diagnostic tool</a:t>
            </a: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547" y="209550"/>
            <a:ext cx="8155349" cy="616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52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33425" y="1210514"/>
            <a:ext cx="7037231" cy="538001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/>
          <p:nvPr/>
        </p:nvSpPr>
        <p:spPr>
          <a:xfrm>
            <a:off x="7388465" y="5080642"/>
            <a:ext cx="2792765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Early detection of Alzheimer's disease is crucial for improving patient outcomes and quality of life.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Timely diagnosis allows for the implementation of appropriate care strategies to slow disease progression.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7388465" y="4733280"/>
            <a:ext cx="3985082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Importance of Early Detection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1671475" y="5108674"/>
            <a:ext cx="2377440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Detecting Alzheimer's disease in its early stages enables tailored treatments that can significantly impact patients' lives.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3"/>
          <p:cNvSpPr/>
          <p:nvPr/>
        </p:nvSpPr>
        <p:spPr>
          <a:xfrm>
            <a:off x="1671475" y="4733279"/>
            <a:ext cx="2377440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Tailored Treatments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3"/>
          <p:cNvSpPr/>
          <p:nvPr/>
        </p:nvSpPr>
        <p:spPr>
          <a:xfrm>
            <a:off x="7376138" y="2047738"/>
            <a:ext cx="3396082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Early identification of cognitive impairments, such as difficulties with spatial navigation, helps distinguish Alzheimer's from other forms of dementia in the early stages, even before brain changes become visible.</a:t>
            </a:r>
            <a:endParaRPr sz="1800" dirty="0"/>
          </a:p>
        </p:txBody>
      </p:sp>
      <p:sp>
        <p:nvSpPr>
          <p:cNvPr id="37" name="Google Shape;37;p3"/>
          <p:cNvSpPr/>
          <p:nvPr/>
        </p:nvSpPr>
        <p:spPr>
          <a:xfrm>
            <a:off x="7366786" y="1640732"/>
            <a:ext cx="2377440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Cognitive Impairments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3"/>
          <p:cNvSpPr/>
          <p:nvPr/>
        </p:nvSpPr>
        <p:spPr>
          <a:xfrm>
            <a:off x="1699272" y="2054535"/>
            <a:ext cx="2377440" cy="3291840"/>
          </a:xfrm>
          <a:custGeom>
            <a:avLst/>
            <a:gdLst/>
            <a:ahLst/>
            <a:cxnLst/>
            <a:rect l="l" t="t" r="r" b="b"/>
            <a:pathLst>
              <a:path w="2377440" h="3291840" extrusionOk="0">
                <a:moveTo>
                  <a:pt x="0" y="3291840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3291840"/>
                </a:lnTo>
                <a:lnTo>
                  <a:pt x="0" y="32918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Virtual reality diagnostic tools, like the VR-based diagnostic game discussed, offer innovative solutions for early Alzheimer's detection.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3"/>
          <p:cNvSpPr/>
          <p:nvPr/>
        </p:nvSpPr>
        <p:spPr>
          <a:xfrm>
            <a:off x="1699272" y="1666262"/>
            <a:ext cx="3396082" cy="457521"/>
          </a:xfrm>
          <a:custGeom>
            <a:avLst/>
            <a:gdLst/>
            <a:ahLst/>
            <a:cxnLst/>
            <a:rect l="l" t="t" r="r" b="b"/>
            <a:pathLst>
              <a:path w="2377440" h="457521" extrusionOk="0">
                <a:moveTo>
                  <a:pt x="0" y="457521"/>
                </a:moveTo>
                <a:lnTo>
                  <a:pt x="0" y="0"/>
                </a:lnTo>
                <a:lnTo>
                  <a:pt x="2377440" y="0"/>
                </a:lnTo>
                <a:lnTo>
                  <a:pt x="2377440" y="457521"/>
                </a:lnTo>
                <a:lnTo>
                  <a:pt x="0" y="4575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Innovative Diagnostic Tools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3"/>
          <p:cNvSpPr/>
          <p:nvPr/>
        </p:nvSpPr>
        <p:spPr>
          <a:xfrm>
            <a:off x="640079" y="1164795"/>
            <a:ext cx="10911841" cy="45719"/>
          </a:xfrm>
          <a:custGeom>
            <a:avLst/>
            <a:gdLst/>
            <a:ahLst/>
            <a:cxnLst/>
            <a:rect l="l" t="t" r="r" b="b"/>
            <a:pathLst>
              <a:path w="10911841" h="45719" extrusionOk="0">
                <a:moveTo>
                  <a:pt x="0" y="0"/>
                </a:moveTo>
                <a:lnTo>
                  <a:pt x="10911841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3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Importance of Early Detection in Alzheimer's Disease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3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3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3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</a:pPr>
            <a:r>
              <a:rPr lang="en-US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4" descr="A doctor writing on a clipboar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30583" r="40430"/>
          <a:stretch/>
        </p:blipFill>
        <p:spPr>
          <a:xfrm>
            <a:off x="0" y="1"/>
            <a:ext cx="298376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4"/>
          <p:cNvSpPr/>
          <p:nvPr/>
        </p:nvSpPr>
        <p:spPr>
          <a:xfrm>
            <a:off x="3202625" y="1159605"/>
            <a:ext cx="8321040" cy="8159"/>
          </a:xfrm>
          <a:custGeom>
            <a:avLst/>
            <a:gdLst/>
            <a:ahLst/>
            <a:cxnLst/>
            <a:rect l="l" t="t" r="r" b="b"/>
            <a:pathLst>
              <a:path w="8321040" h="8159" extrusionOk="0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4"/>
          <p:cNvSpPr/>
          <p:nvPr/>
        </p:nvSpPr>
        <p:spPr>
          <a:xfrm>
            <a:off x="3202624" y="1473200"/>
            <a:ext cx="8349295" cy="4484490"/>
          </a:xfrm>
          <a:custGeom>
            <a:avLst/>
            <a:gdLst/>
            <a:ahLst/>
            <a:cxnLst/>
            <a:rect l="l" t="t" r="r" b="b"/>
            <a:pathLst>
              <a:path w="8349295" h="4484490" extrusionOk="0">
                <a:moveTo>
                  <a:pt x="0" y="4484490"/>
                </a:moveTo>
                <a:lnTo>
                  <a:pt x="0" y="0"/>
                </a:lnTo>
                <a:lnTo>
                  <a:pt x="8349295" y="0"/>
                </a:lnTo>
                <a:lnTo>
                  <a:pt x="8349295" y="4484490"/>
                </a:lnTo>
                <a:lnTo>
                  <a:pt x="0" y="448449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Doctors Says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“Having a tool capable of assessing these factors in just 5 minutes would be extremely beneficial to their practice, as it would streamline the diagnostic process, reduce time pressures, and improve patient management within the constraints of limited space and resources“.</a:t>
            </a:r>
            <a:endParaRPr dirty="0"/>
          </a:p>
          <a:p>
            <a:pPr marL="0" marR="0" lvl="0" indent="0" algn="l" rtl="0"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Diagnosis Process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Diagnosing Alzheimer's disease in its early stages is challenging and complex. Currently, assessing a patient's ability to navigate and evaluating their performance in daily activities are particularly.</a:t>
            </a:r>
            <a:endParaRPr sz="1400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Constraints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Healthcare settings often face constraints </a:t>
            </a:r>
            <a:r>
              <a:rPr lang="en-US" sz="1400" i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of limited space, personnel, and time. W</a:t>
            </a:r>
            <a:r>
              <a:rPr lang="en-US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ith these limitations, doctors and staff may struggle to conduct thorough assessments, particularly when diagnosing complex conditions like lack of navigation skill. </a:t>
            </a:r>
            <a:endParaRPr sz="1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4"/>
          <p:cNvSpPr/>
          <p:nvPr/>
        </p:nvSpPr>
        <p:spPr>
          <a:xfrm>
            <a:off x="3202624" y="1"/>
            <a:ext cx="8352896" cy="1034799"/>
          </a:xfrm>
          <a:custGeom>
            <a:avLst/>
            <a:gdLst/>
            <a:ahLst/>
            <a:cxnLst/>
            <a:rect l="l" t="t" r="r" b="b"/>
            <a:pathLst>
              <a:path w="8352896" h="1034799" extrusionOk="0">
                <a:moveTo>
                  <a:pt x="0" y="1034799"/>
                </a:moveTo>
                <a:lnTo>
                  <a:pt x="0" y="0"/>
                </a:lnTo>
                <a:lnTo>
                  <a:pt x="8352896" y="0"/>
                </a:lnTo>
                <a:lnTo>
                  <a:pt x="8352896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4"/>
          <p:cNvSpPr/>
          <p:nvPr/>
        </p:nvSpPr>
        <p:spPr>
          <a:xfrm>
            <a:off x="3311209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4"/>
          <p:cNvSpPr/>
          <p:nvPr/>
        </p:nvSpPr>
        <p:spPr>
          <a:xfrm>
            <a:off x="3419585" y="6309360"/>
            <a:ext cx="7451616" cy="548640"/>
          </a:xfrm>
          <a:custGeom>
            <a:avLst/>
            <a:gdLst/>
            <a:ahLst/>
            <a:cxnLst/>
            <a:rect l="l" t="t" r="r" b="b"/>
            <a:pathLst>
              <a:path w="7451616" h="548640" extrusionOk="0">
                <a:moveTo>
                  <a:pt x="0" y="548640"/>
                </a:moveTo>
                <a:lnTo>
                  <a:pt x="0" y="0"/>
                </a:lnTo>
                <a:lnTo>
                  <a:pt x="7451616" y="0"/>
                </a:lnTo>
                <a:lnTo>
                  <a:pt x="7451616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58" name="Google Shape;58;p4"/>
          <p:cNvSpPr/>
          <p:nvPr/>
        </p:nvSpPr>
        <p:spPr>
          <a:xfrm>
            <a:off x="2989529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</a:pPr>
            <a:r>
              <a:rPr lang="en-US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59" name="Google Shape;59;p4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4"/>
          <p:cNvSpPr/>
          <p:nvPr/>
        </p:nvSpPr>
        <p:spPr>
          <a:xfrm>
            <a:off x="3202625" y="8641"/>
            <a:ext cx="8352896" cy="1034799"/>
          </a:xfrm>
          <a:custGeom>
            <a:avLst/>
            <a:gdLst/>
            <a:ahLst/>
            <a:cxnLst/>
            <a:rect l="l" t="t" r="r" b="b"/>
            <a:pathLst>
              <a:path w="8352896" h="1034799" extrusionOk="0">
                <a:moveTo>
                  <a:pt x="0" y="1034799"/>
                </a:moveTo>
                <a:lnTo>
                  <a:pt x="0" y="0"/>
                </a:lnTo>
                <a:lnTo>
                  <a:pt x="8352896" y="0"/>
                </a:lnTo>
                <a:lnTo>
                  <a:pt x="8352896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Current Diagnosis Process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5"/>
          <p:cNvPicPr preferRelativeResize="0"/>
          <p:nvPr/>
        </p:nvPicPr>
        <p:blipFill rotWithShape="1">
          <a:blip r:embed="rId3">
            <a:alphaModFix/>
          </a:blip>
          <a:srcRect l="15683" r="30719"/>
          <a:stretch/>
        </p:blipFill>
        <p:spPr>
          <a:xfrm>
            <a:off x="-1" y="1"/>
            <a:ext cx="310462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5"/>
          <p:cNvSpPr/>
          <p:nvPr/>
        </p:nvSpPr>
        <p:spPr>
          <a:xfrm>
            <a:off x="3202625" y="1159605"/>
            <a:ext cx="8321040" cy="8159"/>
          </a:xfrm>
          <a:custGeom>
            <a:avLst/>
            <a:gdLst/>
            <a:ahLst/>
            <a:cxnLst/>
            <a:rect l="l" t="t" r="r" b="b"/>
            <a:pathLst>
              <a:path w="8321040" h="8159" extrusionOk="0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5"/>
          <p:cNvSpPr/>
          <p:nvPr/>
        </p:nvSpPr>
        <p:spPr>
          <a:xfrm>
            <a:off x="3305442" y="1186756"/>
            <a:ext cx="8349295" cy="4484490"/>
          </a:xfrm>
          <a:custGeom>
            <a:avLst/>
            <a:gdLst/>
            <a:ahLst/>
            <a:cxnLst/>
            <a:rect l="l" t="t" r="r" b="b"/>
            <a:pathLst>
              <a:path w="8349295" h="4484490" extrusionOk="0">
                <a:moveTo>
                  <a:pt x="0" y="4484490"/>
                </a:moveTo>
                <a:lnTo>
                  <a:pt x="0" y="0"/>
                </a:lnTo>
                <a:lnTo>
                  <a:pt x="8349295" y="0"/>
                </a:lnTo>
                <a:lnTo>
                  <a:pt x="8349295" y="4484490"/>
                </a:lnTo>
                <a:lnTo>
                  <a:pt x="0" y="448449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Introduction to Virtual Supermarket Test (VST)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VST is a VR-based diagnostic designed for early detection of Alzheimer's disease.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Assessment Method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VST assesses spatial navigation abilities, a common difficulty in early-stage Alzheimer's, through an interactive game format.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Development and Design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Developed using Unity game engine and C# language, the VST aims to provide a realistic and engaging diagnostic experience.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Diagnostic Metrics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system records metrics like time taken, correct products found, bumps encountered, and moments of hesitation to aid in the diagnosis process.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Collaboration and Usability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Collaboration with medical experts ensured usability and effectiveness, enhancing the tool's diagnostic capabilities.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endParaRPr sz="16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5"/>
          <p:cNvSpPr/>
          <p:nvPr/>
        </p:nvSpPr>
        <p:spPr>
          <a:xfrm>
            <a:off x="3202624" y="1"/>
            <a:ext cx="8352896" cy="1034799"/>
          </a:xfrm>
          <a:custGeom>
            <a:avLst/>
            <a:gdLst/>
            <a:ahLst/>
            <a:cxnLst/>
            <a:rect l="l" t="t" r="r" b="b"/>
            <a:pathLst>
              <a:path w="8352896" h="1034799" extrusionOk="0">
                <a:moveTo>
                  <a:pt x="0" y="1034799"/>
                </a:moveTo>
                <a:lnTo>
                  <a:pt x="0" y="0"/>
                </a:lnTo>
                <a:lnTo>
                  <a:pt x="8352896" y="0"/>
                </a:lnTo>
                <a:lnTo>
                  <a:pt x="8352896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Is Virtual Supermarket Test (VST)?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3311209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3419585" y="6309360"/>
            <a:ext cx="7451616" cy="548640"/>
          </a:xfrm>
          <a:custGeom>
            <a:avLst/>
            <a:gdLst/>
            <a:ahLst/>
            <a:cxnLst/>
            <a:rect l="l" t="t" r="r" b="b"/>
            <a:pathLst>
              <a:path w="7451616" h="548640" extrusionOk="0">
                <a:moveTo>
                  <a:pt x="0" y="548640"/>
                </a:moveTo>
                <a:lnTo>
                  <a:pt x="0" y="0"/>
                </a:lnTo>
                <a:lnTo>
                  <a:pt x="7451616" y="0"/>
                </a:lnTo>
                <a:lnTo>
                  <a:pt x="7451616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2989529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"/>
          <p:cNvSpPr/>
          <p:nvPr/>
        </p:nvSpPr>
        <p:spPr>
          <a:xfrm>
            <a:off x="640079" y="1164795"/>
            <a:ext cx="10877759" cy="45719"/>
          </a:xfrm>
          <a:custGeom>
            <a:avLst/>
            <a:gdLst/>
            <a:ahLst/>
            <a:cxnLst/>
            <a:rect l="l" t="t" r="r" b="b"/>
            <a:pathLst>
              <a:path w="10877759" h="45719" extrusionOk="0">
                <a:moveTo>
                  <a:pt x="0" y="0"/>
                </a:moveTo>
                <a:lnTo>
                  <a:pt x="10877759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6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Short Movie- click the icon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6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6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6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6"/>
          <p:cNvSpPr/>
          <p:nvPr/>
        </p:nvSpPr>
        <p:spPr>
          <a:xfrm>
            <a:off x="4297680" y="1481359"/>
            <a:ext cx="6246495" cy="565059"/>
          </a:xfrm>
          <a:custGeom>
            <a:avLst/>
            <a:gdLst/>
            <a:ahLst/>
            <a:cxnLst/>
            <a:rect l="l" t="t" r="r" b="b"/>
            <a:pathLst>
              <a:path w="6246495" h="565059" extrusionOk="0">
                <a:moveTo>
                  <a:pt x="0" y="565059"/>
                </a:moveTo>
                <a:lnTo>
                  <a:pt x="0" y="0"/>
                </a:lnTo>
                <a:lnTo>
                  <a:pt x="6246495" y="0"/>
                </a:lnTo>
                <a:lnTo>
                  <a:pt x="6246495" y="565059"/>
                </a:lnTo>
                <a:lnTo>
                  <a:pt x="0" y="56505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hlinkClick r:id="rId3"/>
          </p:cNvPr>
          <p:cNvSpPr txBox="1"/>
          <p:nvPr/>
        </p:nvSpPr>
        <p:spPr>
          <a:xfrm>
            <a:off x="4569661" y="2246501"/>
            <a:ext cx="4343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hlinkClick r:id="rId3"/>
              </a:rPr>
              <a:t>Link to Video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7836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1229" y="1780473"/>
            <a:ext cx="10221928" cy="180075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7"/>
          <p:cNvSpPr/>
          <p:nvPr/>
        </p:nvSpPr>
        <p:spPr>
          <a:xfrm>
            <a:off x="1017322" y="1114997"/>
            <a:ext cx="9743041" cy="45719"/>
          </a:xfrm>
          <a:custGeom>
            <a:avLst/>
            <a:gdLst/>
            <a:ahLst/>
            <a:cxnLst/>
            <a:rect l="l" t="t" r="r" b="b"/>
            <a:pathLst>
              <a:path w="8321040" h="8159" extrusionOk="0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7"/>
          <p:cNvSpPr/>
          <p:nvPr/>
        </p:nvSpPr>
        <p:spPr>
          <a:xfrm>
            <a:off x="1017322" y="-27894"/>
            <a:ext cx="8352896" cy="1034799"/>
          </a:xfrm>
          <a:custGeom>
            <a:avLst/>
            <a:gdLst/>
            <a:ahLst/>
            <a:cxnLst/>
            <a:rect l="l" t="t" r="r" b="b"/>
            <a:pathLst>
              <a:path w="8352896" h="1034799" extrusionOk="0">
                <a:moveTo>
                  <a:pt x="0" y="1034799"/>
                </a:moveTo>
                <a:lnTo>
                  <a:pt x="0" y="0"/>
                </a:lnTo>
                <a:lnTo>
                  <a:pt x="8352896" y="0"/>
                </a:lnTo>
                <a:lnTo>
                  <a:pt x="8352896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Scenes and Flow: Navigating Through the Virtual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7"/>
          <p:cNvSpPr/>
          <p:nvPr/>
        </p:nvSpPr>
        <p:spPr>
          <a:xfrm>
            <a:off x="10873491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7"/>
          <p:cNvSpPr txBox="1"/>
          <p:nvPr/>
        </p:nvSpPr>
        <p:spPr>
          <a:xfrm>
            <a:off x="588847" y="3606365"/>
            <a:ext cx="2784368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General Instruction</a:t>
            </a:r>
            <a:endParaRPr sz="16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subject should watch a brief video and then replicate the route they observed. The process is repeated five times for comprehensive assessment. There is a time limit to locate the product. If the user does not find it within the provided time, they proceed to the next navigation task.</a:t>
            </a:r>
            <a:endParaRPr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7"/>
          <p:cNvSpPr txBox="1"/>
          <p:nvPr/>
        </p:nvSpPr>
        <p:spPr>
          <a:xfrm>
            <a:off x="4534457" y="3520723"/>
            <a:ext cx="2915270" cy="307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Simulator</a:t>
            </a:r>
            <a:r>
              <a:rPr lang="en-US" sz="20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endParaRPr lang="en-US" sz="2000" b="1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Users </a:t>
            </a: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familiarize themselves with game mechanics using red rays from their hands.</a:t>
            </a:r>
            <a:endParaRPr sz="16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black canvas introduces the diagnostic game with clear instructions. </a:t>
            </a: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Users learn to pick up products using a laser ray.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Interactive tasks like picking up a green apple help users progress.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Mastering this skill is crucial for succeeding in subsequent stages.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7"/>
          <p:cNvSpPr txBox="1"/>
          <p:nvPr/>
        </p:nvSpPr>
        <p:spPr>
          <a:xfrm>
            <a:off x="8610969" y="3606365"/>
            <a:ext cx="2760008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1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system tracks whether the subject has located the product and records the time taken to find it.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7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7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100" name="Google Shape;100;p7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</a:pPr>
            <a:r>
              <a:rPr lang="en-US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/>
          <p:nvPr/>
        </p:nvSpPr>
        <p:spPr>
          <a:xfrm>
            <a:off x="4297680" y="2046418"/>
            <a:ext cx="6319520" cy="4166894"/>
          </a:xfrm>
          <a:custGeom>
            <a:avLst/>
            <a:gdLst/>
            <a:ahLst/>
            <a:cxnLst/>
            <a:rect l="l" t="t" r="r" b="b"/>
            <a:pathLst>
              <a:path w="6319520" h="4166894" extrusionOk="0">
                <a:moveTo>
                  <a:pt x="0" y="4166894"/>
                </a:moveTo>
                <a:lnTo>
                  <a:pt x="0" y="0"/>
                </a:lnTo>
                <a:lnTo>
                  <a:pt x="6319520" y="0"/>
                </a:lnTo>
                <a:lnTo>
                  <a:pt x="6319520" y="4166894"/>
                </a:lnTo>
                <a:lnTo>
                  <a:pt x="0" y="416689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Welcome Screen sets the tone for the VR diagnostic game, providing a realistic experience with 3D sounds and interactive elements.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Players are introduced to the simulator phase, learning step by step while getting accustomed to new red rays for navigation.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introductory part lasts for one minute, ensuring a smooth transition into the immersive diagnostic experience.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Welcome Screen includes a black canvas with introduction details and icon buttons for user interaction.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combination of auditory cues, visual elements, and interactive features aims to engage users from the start.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8"/>
          <p:cNvSpPr/>
          <p:nvPr/>
        </p:nvSpPr>
        <p:spPr>
          <a:xfrm>
            <a:off x="640080" y="1164617"/>
            <a:ext cx="10881360" cy="10672"/>
          </a:xfrm>
          <a:custGeom>
            <a:avLst/>
            <a:gdLst/>
            <a:ahLst/>
            <a:cxnLst/>
            <a:rect l="l" t="t" r="r" b="b"/>
            <a:pathLst>
              <a:path w="10881360" h="10672" extrusionOk="0">
                <a:moveTo>
                  <a:pt x="0" y="0"/>
                </a:moveTo>
                <a:lnTo>
                  <a:pt x="1088136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8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Welcome Screen: First Impressions Matter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8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8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111" name="Google Shape;111;p8"/>
          <p:cNvSpPr/>
          <p:nvPr/>
        </p:nvSpPr>
        <p:spPr>
          <a:xfrm>
            <a:off x="4297680" y="1481359"/>
            <a:ext cx="6246495" cy="565059"/>
          </a:xfrm>
          <a:custGeom>
            <a:avLst/>
            <a:gdLst/>
            <a:ahLst/>
            <a:cxnLst/>
            <a:rect l="l" t="t" r="r" b="b"/>
            <a:pathLst>
              <a:path w="6246495" h="565059" extrusionOk="0">
                <a:moveTo>
                  <a:pt x="0" y="565059"/>
                </a:moveTo>
                <a:lnTo>
                  <a:pt x="0" y="0"/>
                </a:lnTo>
                <a:lnTo>
                  <a:pt x="6246495" y="0"/>
                </a:lnTo>
                <a:lnTo>
                  <a:pt x="6246495" y="565059"/>
                </a:lnTo>
                <a:lnTo>
                  <a:pt x="0" y="56505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Welcome Screen: First Impressions Matter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8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8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8" descr="A video game of a virtual reality g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3003" y="1481359"/>
            <a:ext cx="3886455" cy="414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"/>
          <p:cNvSpPr/>
          <p:nvPr/>
        </p:nvSpPr>
        <p:spPr>
          <a:xfrm>
            <a:off x="4297680" y="2046418"/>
            <a:ext cx="6319520" cy="4166894"/>
          </a:xfrm>
          <a:custGeom>
            <a:avLst/>
            <a:gdLst/>
            <a:ahLst/>
            <a:cxnLst/>
            <a:rect l="l" t="t" r="r" b="b"/>
            <a:pathLst>
              <a:path w="6319520" h="4166894" extrusionOk="0">
                <a:moveTo>
                  <a:pt x="0" y="4166894"/>
                </a:moveTo>
                <a:lnTo>
                  <a:pt x="0" y="0"/>
                </a:lnTo>
                <a:lnTo>
                  <a:pt x="6319520" y="0"/>
                </a:lnTo>
                <a:lnTo>
                  <a:pt x="6319520" y="4166894"/>
                </a:lnTo>
                <a:lnTo>
                  <a:pt x="0" y="416689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Simulator Screen accommodates multiple languages.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Ensures inclusivity and ease of understanding for a diverse user base.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Aligns with the goal of facilitating early Alzheimer's diagnosis through user-friendly interfaces</a:t>
            </a:r>
            <a:r>
              <a:rPr lang="en-US" sz="1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9"/>
          <p:cNvSpPr/>
          <p:nvPr/>
        </p:nvSpPr>
        <p:spPr>
          <a:xfrm>
            <a:off x="640080" y="1164617"/>
            <a:ext cx="10881360" cy="10672"/>
          </a:xfrm>
          <a:custGeom>
            <a:avLst/>
            <a:gdLst/>
            <a:ahLst/>
            <a:cxnLst/>
            <a:rect l="l" t="t" r="r" b="b"/>
            <a:pathLst>
              <a:path w="10881360" h="10672" extrusionOk="0">
                <a:moveTo>
                  <a:pt x="0" y="0"/>
                </a:moveTo>
                <a:lnTo>
                  <a:pt x="10881360" y="0"/>
                </a:lnTo>
              </a:path>
            </a:pathLst>
          </a:custGeom>
          <a:noFill/>
          <a:ln w="25400" cap="flat" cmpd="sng">
            <a:solidFill>
              <a:srgbClr val="EAEC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9"/>
          <p:cNvSpPr/>
          <p:nvPr/>
        </p:nvSpPr>
        <p:spPr>
          <a:xfrm>
            <a:off x="640079" y="1"/>
            <a:ext cx="10915441" cy="1034799"/>
          </a:xfrm>
          <a:custGeom>
            <a:avLst/>
            <a:gdLst/>
            <a:ahLst/>
            <a:cxnLst/>
            <a:rect l="l" t="t" r="r" b="b"/>
            <a:pathLst>
              <a:path w="10915441" h="1034799" extrusionOk="0">
                <a:moveTo>
                  <a:pt x="0" y="1034799"/>
                </a:moveTo>
                <a:lnTo>
                  <a:pt x="0" y="0"/>
                </a:lnTo>
                <a:lnTo>
                  <a:pt x="10915441" y="0"/>
                </a:lnTo>
                <a:lnTo>
                  <a:pt x="10915441" y="1034799"/>
                </a:lnTo>
                <a:lnTo>
                  <a:pt x="0" y="10347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Language Support: Many older people do not know English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9"/>
          <p:cNvSpPr/>
          <p:nvPr/>
        </p:nvSpPr>
        <p:spPr>
          <a:xfrm>
            <a:off x="749390" y="6318000"/>
            <a:ext cx="108375" cy="540000"/>
          </a:xfrm>
          <a:custGeom>
            <a:avLst/>
            <a:gdLst/>
            <a:ahLst/>
            <a:cxnLst/>
            <a:rect l="l" t="t" r="r" b="b"/>
            <a:pathLst>
              <a:path w="108375" h="540000" extrusionOk="0">
                <a:moveTo>
                  <a:pt x="0" y="540000"/>
                </a:moveTo>
                <a:lnTo>
                  <a:pt x="0" y="0"/>
                </a:lnTo>
                <a:lnTo>
                  <a:pt x="108375" y="0"/>
                </a:lnTo>
                <a:lnTo>
                  <a:pt x="108375" y="540000"/>
                </a:lnTo>
                <a:lnTo>
                  <a:pt x="0" y="540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 /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9"/>
          <p:cNvSpPr/>
          <p:nvPr/>
        </p:nvSpPr>
        <p:spPr>
          <a:xfrm>
            <a:off x="857765" y="6309360"/>
            <a:ext cx="7877385" cy="548640"/>
          </a:xfrm>
          <a:custGeom>
            <a:avLst/>
            <a:gdLst/>
            <a:ahLst/>
            <a:cxnLst/>
            <a:rect l="l" t="t" r="r" b="b"/>
            <a:pathLst>
              <a:path w="7877385" h="548640" extrusionOk="0">
                <a:moveTo>
                  <a:pt x="0" y="548640"/>
                </a:moveTo>
                <a:lnTo>
                  <a:pt x="0" y="0"/>
                </a:lnTo>
                <a:lnTo>
                  <a:pt x="7877385" y="0"/>
                </a:lnTo>
                <a:lnTo>
                  <a:pt x="7877385" y="548640"/>
                </a:lnTo>
                <a:lnTo>
                  <a:pt x="0" y="5486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rPr>
              <a:t>Early Alzheimer’s Diagnosis Using VR</a:t>
            </a: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4297680" y="1481359"/>
            <a:ext cx="6246495" cy="565059"/>
          </a:xfrm>
          <a:custGeom>
            <a:avLst/>
            <a:gdLst/>
            <a:ahLst/>
            <a:cxnLst/>
            <a:rect l="l" t="t" r="r" b="b"/>
            <a:pathLst>
              <a:path w="6246495" h="565059" extrusionOk="0">
                <a:moveTo>
                  <a:pt x="0" y="565059"/>
                </a:moveTo>
                <a:lnTo>
                  <a:pt x="0" y="0"/>
                </a:lnTo>
                <a:lnTo>
                  <a:pt x="6246495" y="0"/>
                </a:lnTo>
                <a:lnTo>
                  <a:pt x="6246495" y="565059"/>
                </a:lnTo>
                <a:lnTo>
                  <a:pt x="0" y="56505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</a:pPr>
            <a:r>
              <a:rPr lang="en-US" sz="16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Language Support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9"/>
          <p:cNvSpPr/>
          <p:nvPr/>
        </p:nvSpPr>
        <p:spPr>
          <a:xfrm>
            <a:off x="430891" y="6308725"/>
            <a:ext cx="315913" cy="549275"/>
          </a:xfrm>
          <a:custGeom>
            <a:avLst/>
            <a:gdLst/>
            <a:ahLst/>
            <a:cxnLst/>
            <a:rect l="l" t="t" r="r" b="b"/>
            <a:pathLst>
              <a:path w="315913" h="549275" extrusionOk="0">
                <a:moveTo>
                  <a:pt x="0" y="549275"/>
                </a:moveTo>
                <a:lnTo>
                  <a:pt x="0" y="0"/>
                </a:lnTo>
                <a:lnTo>
                  <a:pt x="315913" y="0"/>
                </a:lnTo>
                <a:lnTo>
                  <a:pt x="315913" y="549275"/>
                </a:lnTo>
                <a:lnTo>
                  <a:pt x="0" y="54927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0" tIns="0" rIns="2880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</a:pPr>
            <a:r>
              <a:rPr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9"/>
          <p:cNvSpPr/>
          <p:nvPr/>
        </p:nvSpPr>
        <p:spPr>
          <a:xfrm>
            <a:off x="11186159" y="6285683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 extrusionOk="0">
                <a:moveTo>
                  <a:pt x="0" y="365760"/>
                </a:moveTo>
                <a:lnTo>
                  <a:pt x="0" y="0"/>
                </a:lnTo>
                <a:lnTo>
                  <a:pt x="365760" y="0"/>
                </a:lnTo>
                <a:lnTo>
                  <a:pt x="365760" y="365760"/>
                </a:lnTo>
                <a:lnTo>
                  <a:pt x="0" y="36576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9" descr="A screenshot of a video g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8847" y="1481359"/>
            <a:ext cx="3331953" cy="3554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7177</TotalTime>
  <Words>2437</Words>
  <Application>Microsoft Office PowerPoint</Application>
  <PresentationFormat>Widescreen</PresentationFormat>
  <Paragraphs>352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7" baseType="lpstr">
      <vt:lpstr>Figtree SemiBold</vt:lpstr>
      <vt:lpstr>Figtree</vt:lpstr>
      <vt:lpstr>Calibri</vt:lpstr>
      <vt:lpstr>Montserrat Ultra-Bold</vt:lpstr>
      <vt:lpstr>Century Gothic</vt:lpstr>
      <vt:lpstr>Arial Black</vt:lpstr>
      <vt:lpstr>Wingdings 3</vt:lpstr>
      <vt:lpstr>Eras Bold ITC</vt:lpstr>
      <vt:lpstr>Arial</vt:lpstr>
      <vt:lpstr>Montserrat Bold</vt:lpstr>
      <vt:lpstr>Wingdings</vt:lpstr>
      <vt:lpstr>1_Office Theme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SlideSpeak</dc:creator>
  <cp:lastModifiedBy>TALI</cp:lastModifiedBy>
  <cp:revision>40</cp:revision>
  <dcterms:created xsi:type="dcterms:W3CDTF">2024-08-17T12:21:30Z</dcterms:created>
  <dcterms:modified xsi:type="dcterms:W3CDTF">2024-09-21T16:55:40Z</dcterms:modified>
</cp:coreProperties>
</file>